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2" r:id="rId5"/>
    <p:sldId id="323" r:id="rId6"/>
    <p:sldId id="305" r:id="rId7"/>
    <p:sldId id="263" r:id="rId8"/>
    <p:sldId id="326" r:id="rId9"/>
    <p:sldId id="285" r:id="rId10"/>
    <p:sldId id="329" r:id="rId11"/>
    <p:sldId id="330" r:id="rId12"/>
    <p:sldId id="331" r:id="rId13"/>
    <p:sldId id="332" r:id="rId14"/>
    <p:sldId id="333" r:id="rId15"/>
    <p:sldId id="264" r:id="rId16"/>
    <p:sldId id="335" r:id="rId17"/>
    <p:sldId id="260" r:id="rId18"/>
    <p:sldId id="298" r:id="rId19"/>
    <p:sldId id="336" r:id="rId20"/>
    <p:sldId id="265" r:id="rId21"/>
    <p:sldId id="279" r:id="rId22"/>
    <p:sldId id="280" r:id="rId23"/>
    <p:sldId id="349" r:id="rId24"/>
    <p:sldId id="269"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封底" id="{F7EB8661-8DC2-4EED-A36F-91365E500B7E}">
          <p14:sldIdLst>
            <p14:sldId id="256"/>
            <p14:sldId id="258"/>
          </p14:sldIdLst>
        </p14:section>
        <p14:section name="图片类页面" id="{28DD7E20-BED7-4AF7-B511-515AEC27268E}">
          <p14:sldIdLst>
            <p14:sldId id="262"/>
            <p14:sldId id="323"/>
            <p14:sldId id="305"/>
            <p14:sldId id="263"/>
            <p14:sldId id="326"/>
            <p14:sldId id="285"/>
            <p14:sldId id="329"/>
            <p14:sldId id="330"/>
            <p14:sldId id="331"/>
            <p14:sldId id="332"/>
            <p14:sldId id="333"/>
            <p14:sldId id="264"/>
            <p14:sldId id="335"/>
            <p14:sldId id="260"/>
            <p14:sldId id="298"/>
            <p14:sldId id="336"/>
            <p14:sldId id="265"/>
            <p14:sldId id="279"/>
            <p14:sldId id="280"/>
            <p14:sldId id="349"/>
            <p14:sldId id="269"/>
          </p14:sldIdLst>
        </p14:section>
        <p14:section name="图表类页面" id="{42A29298-A397-470C-9B31-C898788540EC}">
          <p14:sldIdLst/>
        </p14:section>
        <p14:section name="文字类页面" id="{38DE467C-B458-4C09-A134-3A02D151A43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o Xingyuan" initials="MX" lastIdx="8" clrIdx="0"/>
  <p:cmAuthor id="2" name="Fishe" initials="F" lastIdx="5"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showGuides="1">
      <p:cViewPr varScale="1">
        <p:scale>
          <a:sx n="88" d="100"/>
          <a:sy n="88" d="100"/>
        </p:scale>
        <p:origin x="84" y="174"/>
      </p:cViewPr>
      <p:guideLst>
        <p:guide pos="416"/>
        <p:guide pos="7256"/>
        <p:guide orient="horz" pos="632"/>
        <p:guide orient="horz" pos="732"/>
        <p:guide orient="horz" pos="387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9T23:05:18.406" idx="2">
    <p:pos x="6747" y="1511"/>
    <p:text>//僵尸网络与其他攻击方式最大的区别特性在于攻击者和僵尸程序之间存在一对多的控制关系。</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12-22T16:56:07.907" idx="5">
    <p:pos x="2105" y="2010"/>
    <p:text>因特网中继聊天（Internet Relay Chat），一般称为互联网中继聊天，简称：IRC。它是由芬兰人Jarkko Oikarinen于1988年首创的一种网络聊天协议。经过十年的发展，世界上有超过60个国家提供了IRC的服务。IRC的工作原理非常简单，您只要在自己的PC上运行客户端软件，然后通过因特网以IRC协议连接到一台IRC服务器上即可。它的特点是速度非常之快，聊天时几乎没有延迟的现象，并且只占用很小的带宽资源。所有用户可以在一个被称为\"Channel\"（频道）的地方就某一话题进行交谈或密谈。每个IRC的使用者都有一个Nickname（昵称）。</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1-12-20T22:26:52.316" idx="1">
    <p:pos x="7501" y="758"/>
    <p:text>P2P的天然特性(对等网络，一台主机既是服务器又是客户机)</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1-12-21T16:09:00.956" idx="7">
    <p:pos x="7264" y="762"/>
    <p:text>例如，对于Peacomm来说，僵尸程序在新感染节点上得以运行后，首先连接保存在程序当中的初始网络节点，一旦连接成功，Peacomm就从其他节点得到更多关于僵尸网络的信息。然后利用这些信息搜索并下载二次感染代码。Peacomm的二次感染代码主要包括程序更新、主机控制和执行恶意行为等功能。</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1-12-20T22:49:01.285" idx="2">
    <p:pos x="4996" y="951"/>
    <p:text>在完成组网与二次感染之后，僵尸主机进入接受与执行命令阶段。
如图8所示，攻击者发出攻击命令，命令通过跳板、主机1、主机8，传递到主机A，主机A判断是否为新命令以及命令发出者是否合法后，调用恶意行为模块开始执行命令。这时，主机A又从主机6接受到该命令，经判断，已经执行该命令，将命令丢弃。命令执行完毕后，主机A将执行结果经原路由反馈给攻击者。
</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1-12-21T21:44:01.304" idx="4">
    <p:pos x="3646" y="2420"/>
    <p:text>，但黑客不会犹豫使用暴力破解密码或在网络接口入侵已知漏洞来控制该设备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1-12-19T23:04:33.782" idx="1">
    <p:pos x="3430" y="1357"/>
    <p:text>1、洪水攻击。
在洪水攻击中。傀儡机向受害者系统发送大量的数据流为了充塞受害者系统的带宽，影响小的则降低受害者提供的服务，影响大的则使整个网络带宽持续饱和，以至于网络服务瘫痪。典型的洪水攻击有UDP洪水攻击和ICMP洪水攻击。 [4] 
2、扩大攻击。
扩大攻击分为两种，一种是利用广播lP地址的特性，一种是利用反射体来发动攻击。前一种攻击者是利用了广播IP地址的特性来扩大和映射攻击，导致路由器将数据包发送到整个网络的广播地址列表中的所有的广播IP地址。这些恶意的流量将减少受害者系统可提供的带宽。典型的扩大攻击有Smurf和Fraggle攻击。 [4] 
3、利用协议的攻击。
该类攻击则是利用某些协议的特性或者利用了安装在受害者机器上的协议中存在的漏洞来耗尽它的大量资源。典型的利用协议攻击的例子是TCP SYN攻击。 [4] 
4、畸形数据包攻击。
攻击者通过向受害者发送不正确的IP地址的数据包，导致受害系统崩溃。畸形数据包攻击可分为两种类型：IP地址攻击和IP数据包属性攻击。 [4]</p:text>
  </p:cm>
  <p:cm authorId="1" dt="2021-12-19T23:10:11.402" idx="3">
    <p:pos x="6381" y="2518"/>
    <p:text>骗取奖金或操控网上投票和游戏。在线投票和游戏越来越引起人们的注意，用僵尸网络来操控它们比较简单。由于每个僵尸工具有不同的 IP 地址，每一票与真人投的票有着相同的可信性。在线游戏也可通过同样的方式来操控，目前我们了解到僵尸工具正被用于这些目的，在将来这会变得更主要。</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1-12-21T16:17:22.681" idx="8">
    <p:pos x="2129" y="3178"/>
    <p:text>ios /android</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21-12-20T23:18:52.394" idx="3">
    <p:pos x="6364" y="1321"/>
    <p:text>第一定律：机器人不得伤害人类个体，或者目睹人类个体将遭受危险而袖手不管
第二定律：机器人必须服从人给予它的命令，当该命令与第一定律冲突时例外
第三定律：机器人在不违反第一、第二定律的情况下要尽可能保护自己的生存</p:tex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2002549" y="3234727"/>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18" name="图片 17"/>
          <p:cNvPicPr>
            <a:picLocks noChangeAspect="1"/>
          </p:cNvPicPr>
          <p:nvPr userDrawn="1"/>
        </p:nvPicPr>
        <p:blipFill>
          <a:blip r:embed="rId2"/>
          <a:stretch>
            <a:fillRect/>
          </a:stretch>
        </p:blipFill>
        <p:spPr>
          <a:xfrm>
            <a:off x="4559659" y="1128211"/>
            <a:ext cx="3072682" cy="767856"/>
          </a:xfrm>
          <a:prstGeom prst="rect">
            <a:avLst/>
          </a:prstGeom>
        </p:spPr>
      </p:pic>
      <p:cxnSp>
        <p:nvCxnSpPr>
          <p:cNvPr id="20" name="直接连接符 19"/>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占位符 21"/>
          <p:cNvSpPr>
            <a:spLocks noGrp="1"/>
          </p:cNvSpPr>
          <p:nvPr>
            <p:ph type="body" sz="quarter" idx="13" hasCustomPrompt="1"/>
          </p:nvPr>
        </p:nvSpPr>
        <p:spPr>
          <a:xfrm>
            <a:off x="3520598" y="4207533"/>
            <a:ext cx="5150803" cy="472252"/>
          </a:xfrm>
        </p:spPr>
        <p:txBody>
          <a:bodyPr anchor="ctr" anchorCtr="0">
            <a:normAutofit/>
          </a:bodyPr>
          <a:lstStyle>
            <a:lvl1pPr marL="0" indent="0" algn="ctr">
              <a:buNone/>
              <a:defRPr sz="2000"/>
            </a:lvl1pPr>
            <a:lvl2pPr marL="457200" indent="0">
              <a:buNone/>
              <a:defRPr/>
            </a:lvl2pPr>
          </a:lstStyle>
          <a:p>
            <a:pPr lvl="0"/>
            <a:r>
              <a:rPr lang="zh-CN" altLang="en-US" dirty="0"/>
              <a:t>编辑母版文本样式</a:t>
            </a:r>
            <a:endParaRPr lang="zh-CN" altLang="en-US" dirty="0"/>
          </a:p>
        </p:txBody>
      </p:sp>
      <p:sp>
        <p:nvSpPr>
          <p:cNvPr id="23" name="十字形 22"/>
          <p:cNvSpPr/>
          <p:nvPr userDrawn="1"/>
        </p:nvSpPr>
        <p:spPr>
          <a:xfrm rot="2700000">
            <a:off x="5951999" y="5523207"/>
            <a:ext cx="288000" cy="288000"/>
          </a:xfrm>
          <a:prstGeom prst="plus">
            <a:avLst>
              <a:gd name="adj" fmla="val 458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sz="quarter" idx="15" hasCustomPrompt="1"/>
          </p:nvPr>
        </p:nvSpPr>
        <p:spPr>
          <a:xfrm>
            <a:off x="3971639" y="5893688"/>
            <a:ext cx="4248721" cy="342012"/>
          </a:xfrm>
        </p:spPr>
        <p:txBody>
          <a:bodyPr wrap="square">
            <a:noAutofit/>
          </a:bodyPr>
          <a:lstStyle>
            <a:lvl1pPr marL="0" indent="0" algn="ctr">
              <a:buNone/>
              <a:defRPr lang="zh-CN" altLang="en-US"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altLang="en-US" dirty="0"/>
              <a:t>这里可以写你的学院或者专业名称</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8610600" y="6626002"/>
            <a:ext cx="2908300" cy="11156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60400" y="1444625"/>
            <a:ext cx="10871200" cy="3059113"/>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73100" y="1729550"/>
            <a:ext cx="3262292" cy="1699450"/>
          </a:xfrm>
        </p:spPr>
        <p:txBody>
          <a:bodyPr/>
          <a:lstStyle/>
          <a:p>
            <a:endParaRPr lang="zh-CN" altLang="en-US"/>
          </a:p>
        </p:txBody>
      </p:sp>
      <p:sp>
        <p:nvSpPr>
          <p:cNvPr id="14" name="图片占位符 3"/>
          <p:cNvSpPr>
            <a:spLocks noGrp="1"/>
          </p:cNvSpPr>
          <p:nvPr>
            <p:ph type="pic" sz="quarter" idx="11"/>
          </p:nvPr>
        </p:nvSpPr>
        <p:spPr>
          <a:xfrm>
            <a:off x="4464854" y="1729550"/>
            <a:ext cx="3262292" cy="1699450"/>
          </a:xfrm>
        </p:spPr>
        <p:txBody>
          <a:bodyPr/>
          <a:lstStyle/>
          <a:p>
            <a:endParaRPr lang="zh-CN" altLang="en-US"/>
          </a:p>
        </p:txBody>
      </p:sp>
      <p:sp>
        <p:nvSpPr>
          <p:cNvPr id="15" name="图片占位符 3"/>
          <p:cNvSpPr>
            <a:spLocks noGrp="1"/>
          </p:cNvSpPr>
          <p:nvPr>
            <p:ph type="pic" sz="quarter" idx="12"/>
          </p:nvPr>
        </p:nvSpPr>
        <p:spPr>
          <a:xfrm>
            <a:off x="8256608" y="1729550"/>
            <a:ext cx="3262292" cy="169945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9" name="图片占位符 5"/>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a:lstStyle/>
          <a:p>
            <a:endParaRPr lang="zh-CN" altLang="en-US" dirty="0"/>
          </a:p>
        </p:txBody>
      </p:sp>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a:lstStyle/>
          <a:p>
            <a:endParaRPr lang="zh-CN" altLang="en-US" dirty="0"/>
          </a:p>
        </p:txBody>
      </p:sp>
      <p:sp>
        <p:nvSpPr>
          <p:cNvPr id="20" name="图片占位符 5"/>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a:lstStyle/>
          <a:p>
            <a:endParaRPr lang="zh-CN" altLang="en-US" dirty="0"/>
          </a:p>
        </p:txBody>
      </p:sp>
      <p:sp>
        <p:nvSpPr>
          <p:cNvPr id="21" name="图片占位符 5"/>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a:lstStyle/>
          <a:p>
            <a:endParaRPr lang="zh-CN" altLang="en-US" dirty="0"/>
          </a:p>
        </p:txBody>
      </p:sp>
      <p:sp>
        <p:nvSpPr>
          <p:cNvPr id="22" name="图片占位符 5"/>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a:lstStyle/>
          <a:p>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5"/>
          <p:cNvSpPr>
            <a:spLocks noGrp="1" noChangeAspect="1"/>
          </p:cNvSpPr>
          <p:nvPr>
            <p:ph type="pic" sz="quarter" idx="10"/>
          </p:nvPr>
        </p:nvSpPr>
        <p:spPr>
          <a:xfrm>
            <a:off x="1499073" y="1825844"/>
            <a:ext cx="2751289" cy="3553289"/>
          </a:xfrm>
          <a:ln w="19050">
            <a:noFill/>
          </a:ln>
          <a:effectLst/>
        </p:spPr>
        <p:txBody>
          <a:bodyPr/>
          <a:lstStyle/>
          <a:p>
            <a:endParaRPr lang="zh-CN" altLang="en-US" dirty="0"/>
          </a:p>
        </p:txBody>
      </p:sp>
      <p:sp>
        <p:nvSpPr>
          <p:cNvPr id="3" name="椭圆 2"/>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单人介绍母版">
    <p:spTree>
      <p:nvGrpSpPr>
        <p:cNvPr id="1" name=""/>
        <p:cNvGrpSpPr/>
        <p:nvPr/>
      </p:nvGrpSpPr>
      <p:grpSpPr>
        <a:xfrm>
          <a:off x="0" y="0"/>
          <a:ext cx="0" cy="0"/>
          <a:chOff x="0" y="0"/>
          <a:chExt cx="0" cy="0"/>
        </a:xfrm>
      </p:grpSpPr>
      <p:sp>
        <p:nvSpPr>
          <p:cNvPr id="11" name="矩形 10"/>
          <p:cNvSpPr/>
          <p:nvPr userDrawn="1"/>
        </p:nvSpPr>
        <p:spPr>
          <a:xfrm>
            <a:off x="0" y="-317"/>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4968964" y="4932365"/>
            <a:ext cx="4348599" cy="341632"/>
          </a:xfrm>
        </p:spPr>
        <p:txBody>
          <a:bodyPr wrap="square">
            <a:spAutoFit/>
          </a:bodyPr>
          <a:lstStyle>
            <a:lvl1pPr marL="0" indent="0" algn="ctr">
              <a:buNone/>
              <a:defRPr lang="zh-CN" altLang="en-US" sz="1800" kern="1200" dirty="0" smtClean="0">
                <a:solidFill>
                  <a:schemeClr val="bg1">
                    <a:lumMod val="50000"/>
                  </a:schemeClr>
                </a:solidFill>
                <a:latin typeface="+mn-ea"/>
                <a:ea typeface="+mn-ea"/>
                <a:cs typeface="+mn-cs"/>
              </a:defRPr>
            </a:lvl1pPr>
            <a:lvl2pPr marL="457200" indent="0">
              <a:buNone/>
              <a:defRPr/>
            </a:lvl2pPr>
          </a:lstStyle>
          <a:p>
            <a:pPr algn="ctr"/>
            <a:r>
              <a:rPr lang="zh-CN" altLang="en-US" dirty="0">
                <a:solidFill>
                  <a:schemeClr val="bg1">
                    <a:lumMod val="50000"/>
                  </a:schemeClr>
                </a:solidFill>
                <a:latin typeface="+mn-ea"/>
              </a:rPr>
              <a:t>“这里可以写一句话”</a:t>
            </a:r>
            <a:endParaRPr lang="zh-CN" altLang="en-US" dirty="0">
              <a:solidFill>
                <a:schemeClr val="bg1">
                  <a:lumMod val="50000"/>
                </a:schemeClr>
              </a:solidFill>
              <a:latin typeface="+mn-ea"/>
            </a:endParaRPr>
          </a:p>
        </p:txBody>
      </p:sp>
      <p:sp>
        <p:nvSpPr>
          <p:cNvPr id="25" name="文本占位符 24"/>
          <p:cNvSpPr>
            <a:spLocks noGrp="1"/>
          </p:cNvSpPr>
          <p:nvPr>
            <p:ph type="body" sz="quarter" idx="12" hasCustomPrompt="1"/>
          </p:nvPr>
        </p:nvSpPr>
        <p:spPr>
          <a:xfrm>
            <a:off x="6013765" y="2436142"/>
            <a:ext cx="1151586" cy="522087"/>
          </a:xfrm>
        </p:spPr>
        <p:txBody>
          <a:bodyPr lIns="0" rIns="0" bIns="0" anchor="b" anchorCtr="0">
            <a:noAutofit/>
          </a:bodyPr>
          <a:lstStyle>
            <a:lvl1pPr marL="0" indent="0" algn="ctr">
              <a:buNone/>
              <a:defRPr lang="zh-CN" altLang="en-US" sz="2800" b="1" kern="1200" dirty="0" smtClean="0">
                <a:solidFill>
                  <a:schemeClr val="accent1"/>
                </a:solidFill>
                <a:latin typeface="+mj-ea"/>
                <a:ea typeface="+mj-ea"/>
                <a:cs typeface="+mn-cs"/>
              </a:defRPr>
            </a:lvl1pPr>
            <a:lvl2pPr>
              <a:defRPr lang="zh-CN" altLang="en-US" sz="2800" b="1" kern="1200" dirty="0" smtClean="0">
                <a:solidFill>
                  <a:schemeClr val="accent1"/>
                </a:solidFill>
                <a:latin typeface="+mj-ea"/>
                <a:ea typeface="+mj-ea"/>
                <a:cs typeface="+mn-cs"/>
              </a:defRPr>
            </a:lvl2pPr>
            <a:lvl3pPr>
              <a:defRPr lang="zh-CN" altLang="en-US" sz="2800" b="1" kern="1200" dirty="0" smtClean="0">
                <a:solidFill>
                  <a:schemeClr val="accent1"/>
                </a:solidFill>
                <a:latin typeface="+mj-ea"/>
                <a:ea typeface="+mj-ea"/>
                <a:cs typeface="+mn-cs"/>
              </a:defRPr>
            </a:lvl3pPr>
            <a:lvl4pPr>
              <a:defRPr lang="zh-CN" altLang="en-US" sz="2800" b="1" kern="1200" dirty="0" smtClean="0">
                <a:solidFill>
                  <a:schemeClr val="accent1"/>
                </a:solidFill>
                <a:latin typeface="+mj-ea"/>
                <a:ea typeface="+mj-ea"/>
                <a:cs typeface="+mn-cs"/>
              </a:defRPr>
            </a:lvl4pPr>
            <a:lvl5pPr>
              <a:defRPr lang="zh-CN" altLang="en-US" sz="2800" b="1" kern="1200" dirty="0">
                <a:solidFill>
                  <a:schemeClr val="accent1"/>
                </a:solidFill>
                <a:latin typeface="+mj-ea"/>
                <a:ea typeface="+mj-ea"/>
                <a:cs typeface="+mn-cs"/>
              </a:defRPr>
            </a:lvl5pPr>
          </a:lstStyle>
          <a:p>
            <a:pPr lvl="0"/>
            <a:r>
              <a:rPr lang="zh-CN" altLang="en-US" dirty="0"/>
              <a:t>姓名</a:t>
            </a:r>
            <a:endParaRPr lang="zh-CN" altLang="en-US" dirty="0"/>
          </a:p>
        </p:txBody>
      </p:sp>
      <p:sp>
        <p:nvSpPr>
          <p:cNvPr id="31" name="文本占位符 26"/>
          <p:cNvSpPr>
            <a:spLocks noGrp="1"/>
          </p:cNvSpPr>
          <p:nvPr>
            <p:ph type="body" sz="quarter" idx="14" hasCustomPrompt="1"/>
          </p:nvPr>
        </p:nvSpPr>
        <p:spPr>
          <a:xfrm>
            <a:off x="7184414" y="2599498"/>
            <a:ext cx="1324446" cy="342008"/>
          </a:xfrm>
        </p:spPr>
        <p:txBody>
          <a:bodyPr lIns="0" rIns="0" bIns="0" anchor="b" anchorCtr="0">
            <a:normAutofit/>
          </a:bodyPr>
          <a:lstStyle>
            <a:lvl1pPr marL="0" indent="0" algn="ctr">
              <a:buNone/>
              <a:defRPr lang="zh-CN" altLang="en-US" sz="1800" kern="1200" dirty="0" smtClean="0">
                <a:solidFill>
                  <a:schemeClr val="tx1">
                    <a:lumMod val="95000"/>
                    <a:lumOff val="5000"/>
                  </a:schemeClr>
                </a:solidFill>
                <a:latin typeface="+mn-ea"/>
                <a:ea typeface="+mn-ea"/>
                <a:cs typeface="+mn-cs"/>
              </a:defRPr>
            </a:lvl1pPr>
            <a:lvl2pPr marL="457200" indent="0">
              <a:buNone/>
              <a:defRPr lang="zh-CN" altLang="en-US" sz="1800" kern="1200" dirty="0" smtClean="0">
                <a:solidFill>
                  <a:schemeClr val="tx1">
                    <a:lumMod val="95000"/>
                    <a:lumOff val="5000"/>
                  </a:schemeClr>
                </a:solidFill>
                <a:latin typeface="+mn-ea"/>
                <a:ea typeface="+mn-ea"/>
                <a:cs typeface="+mn-cs"/>
              </a:defRPr>
            </a:lvl2pPr>
            <a:lvl3pPr>
              <a:defRPr lang="zh-CN" altLang="en-US" sz="1800" kern="1200" dirty="0" smtClean="0">
                <a:solidFill>
                  <a:schemeClr val="tx1">
                    <a:lumMod val="95000"/>
                    <a:lumOff val="5000"/>
                  </a:schemeClr>
                </a:solidFill>
                <a:latin typeface="+mn-ea"/>
                <a:ea typeface="+mn-ea"/>
                <a:cs typeface="+mn-cs"/>
              </a:defRPr>
            </a:lvl3pPr>
            <a:lvl4pPr>
              <a:defRPr lang="zh-CN" altLang="en-US" sz="1800" kern="1200" dirty="0" smtClean="0">
                <a:solidFill>
                  <a:schemeClr val="tx1">
                    <a:lumMod val="95000"/>
                    <a:lumOff val="5000"/>
                  </a:schemeClr>
                </a:solidFill>
                <a:latin typeface="+mn-ea"/>
                <a:ea typeface="+mn-ea"/>
                <a:cs typeface="+mn-cs"/>
              </a:defRPr>
            </a:lvl4pPr>
            <a:lvl5pPr>
              <a:defRPr lang="zh-CN" altLang="en-US" sz="1800" kern="1200" dirty="0">
                <a:solidFill>
                  <a:schemeClr val="tx1">
                    <a:lumMod val="95000"/>
                    <a:lumOff val="5000"/>
                  </a:schemeClr>
                </a:solidFill>
                <a:latin typeface="+mn-ea"/>
                <a:ea typeface="+mn-ea"/>
                <a:cs typeface="+mn-cs"/>
              </a:defRPr>
            </a:lvl5pPr>
          </a:lstStyle>
          <a:p>
            <a:pPr lvl="0"/>
            <a:r>
              <a:rPr lang="zh-CN" altLang="en-US" dirty="0"/>
              <a:t>职称</a:t>
            </a:r>
            <a:r>
              <a:rPr lang="en-US" altLang="zh-CN" dirty="0"/>
              <a:t>&amp;</a:t>
            </a:r>
            <a:r>
              <a:rPr lang="zh-CN" altLang="en-US" dirty="0"/>
              <a:t>职位</a:t>
            </a:r>
            <a:endParaRPr lang="zh-CN" altLang="en-US" dirty="0"/>
          </a:p>
        </p:txBody>
      </p:sp>
      <p:sp>
        <p:nvSpPr>
          <p:cNvPr id="35" name="文本占位符 34"/>
          <p:cNvSpPr>
            <a:spLocks noGrp="1"/>
          </p:cNvSpPr>
          <p:nvPr>
            <p:ph type="body" sz="quarter" idx="15" hasCustomPrompt="1"/>
          </p:nvPr>
        </p:nvSpPr>
        <p:spPr>
          <a:xfrm>
            <a:off x="4312920" y="3225444"/>
            <a:ext cx="5660687" cy="1394934"/>
          </a:xfrm>
        </p:spPr>
        <p:txBody>
          <a:bodyPr wrap="square">
            <a:spAutoFit/>
          </a:bodyPr>
          <a:lstStyle>
            <a:lvl1pPr marL="0" indent="0" algn="ctr">
              <a:lnSpc>
                <a:spcPct val="130000"/>
              </a:lnSpc>
              <a:buNone/>
              <a:defRPr sz="1800"/>
            </a:lvl1pPr>
            <a:lvl2pPr marL="457200" indent="0">
              <a:buNone/>
              <a:defRPr/>
            </a:lvl2pPr>
          </a:lstStyle>
          <a:p>
            <a:pPr lvl="0"/>
            <a:r>
              <a:rPr lang="zh-CN" altLang="en-US" dirty="0"/>
              <a:t>请输入你的内容 请输入你的内容</a:t>
            </a:r>
            <a:endParaRPr lang="en-US" altLang="zh-CN" dirty="0"/>
          </a:p>
          <a:p>
            <a:pPr lvl="0"/>
            <a:r>
              <a:rPr lang="zh-CN" altLang="en-US" dirty="0"/>
              <a:t>请输入你的内容 请输入你的内容 </a:t>
            </a:r>
            <a:endParaRPr lang="en-US" altLang="zh-CN" dirty="0"/>
          </a:p>
          <a:p>
            <a:pPr lvl="0"/>
            <a:r>
              <a:rPr lang="zh-CN" altLang="en-US" dirty="0"/>
              <a:t>请输入你的内容 请输入你的内容</a:t>
            </a:r>
            <a:endParaRPr lang="zh-CN" altLang="en-US" dirty="0"/>
          </a:p>
        </p:txBody>
      </p:sp>
      <p:grpSp>
        <p:nvGrpSpPr>
          <p:cNvPr id="20" name="组合 19"/>
          <p:cNvGrpSpPr/>
          <p:nvPr userDrawn="1"/>
        </p:nvGrpSpPr>
        <p:grpSpPr>
          <a:xfrm>
            <a:off x="2708535" y="1822324"/>
            <a:ext cx="7728532" cy="3693073"/>
            <a:chOff x="2665485" y="1700404"/>
            <a:chExt cx="7728532" cy="3693073"/>
          </a:xfrm>
        </p:grpSpPr>
        <p:sp>
          <p:nvSpPr>
            <p:cNvPr id="3" name="矩形 2"/>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图片占位符 16"/>
          <p:cNvSpPr>
            <a:spLocks noGrp="1"/>
          </p:cNvSpPr>
          <p:nvPr>
            <p:ph type="pic" sz="quarter" idx="16"/>
          </p:nvPr>
        </p:nvSpPr>
        <p:spPr>
          <a:xfrm>
            <a:off x="1318563" y="2109256"/>
            <a:ext cx="2364579" cy="3115317"/>
          </a:xfrm>
          <a:effectLst>
            <a:outerShdw blurRad="127000" dist="38100" dir="2700000" algn="tl" rotWithShape="0">
              <a:prstClr val="black">
                <a:alpha val="40000"/>
              </a:prstClr>
            </a:outerShdw>
          </a:effectLst>
        </p:spPr>
        <p:txBody>
          <a:bodyPr/>
          <a:lstStyle/>
          <a:p>
            <a:endParaRPr lang="zh-CN" altLang="en-US"/>
          </a:p>
        </p:txBody>
      </p:sp>
      <p:cxnSp>
        <p:nvCxnSpPr>
          <p:cNvPr id="19" name="直接连接符 18"/>
          <p:cNvCxnSpPr/>
          <p:nvPr userDrawn="1"/>
        </p:nvCxnSpPr>
        <p:spPr>
          <a:xfrm>
            <a:off x="6013765" y="3118681"/>
            <a:ext cx="2495095"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sp>
        <p:nvSpPr>
          <p:cNvPr id="18" name="图片占位符 17"/>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sp>
        <p:nvSpPr>
          <p:cNvPr id="17" name="图片占位符 16"/>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5" name="图片占位符 4"/>
          <p:cNvSpPr>
            <a:spLocks noGrp="1"/>
          </p:cNvSpPr>
          <p:nvPr>
            <p:ph type="pic" sz="quarter" idx="10"/>
          </p:nvPr>
        </p:nvSpPr>
        <p:spPr>
          <a:xfrm>
            <a:off x="3656414" y="2174950"/>
            <a:ext cx="4483608" cy="2832311"/>
          </a:xfrm>
        </p:spPr>
        <p:txBody>
          <a:bodyPr/>
          <a:lstStyle/>
          <a:p>
            <a:endParaRPr lang="zh-CN" altLang="en-US"/>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0" name="Oval 61"/>
          <p:cNvSpPr>
            <a:spLocks noChangeArrowheads="1"/>
          </p:cNvSpPr>
          <p:nvPr/>
        </p:nvSpPr>
        <p:spPr bwMode="auto">
          <a:xfrm>
            <a:off x="8791476" y="3186115"/>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1" name="Oval 62"/>
          <p:cNvSpPr>
            <a:spLocks noChangeArrowheads="1"/>
          </p:cNvSpPr>
          <p:nvPr/>
        </p:nvSpPr>
        <p:spPr bwMode="auto">
          <a:xfrm>
            <a:off x="8803526" y="3198168"/>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2" name="Oval 63"/>
          <p:cNvSpPr>
            <a:spLocks noChangeArrowheads="1"/>
          </p:cNvSpPr>
          <p:nvPr/>
        </p:nvSpPr>
        <p:spPr bwMode="auto">
          <a:xfrm>
            <a:off x="8791476" y="3183100"/>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3" name="Oval 64"/>
          <p:cNvSpPr>
            <a:spLocks noChangeArrowheads="1"/>
          </p:cNvSpPr>
          <p:nvPr/>
        </p:nvSpPr>
        <p:spPr bwMode="auto">
          <a:xfrm>
            <a:off x="8803526" y="3195154"/>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4" name="Oval 65"/>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5" name="Oval 66"/>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6" name="Oval 67"/>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7" name="Oval 68"/>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8" name="Freeform 69"/>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9" name="Freeform 70"/>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0" name="Oval 71"/>
          <p:cNvSpPr>
            <a:spLocks noChangeArrowheads="1"/>
          </p:cNvSpPr>
          <p:nvPr/>
        </p:nvSpPr>
        <p:spPr bwMode="auto">
          <a:xfrm>
            <a:off x="8710136" y="5361792"/>
            <a:ext cx="195821" cy="195872"/>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1" name="Freeform 72"/>
          <p:cNvSpPr/>
          <p:nvPr/>
        </p:nvSpPr>
        <p:spPr bwMode="auto">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3" name="Freeform 75"/>
          <p:cNvSpPr/>
          <p:nvPr/>
        </p:nvSpPr>
        <p:spPr bwMode="auto">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4" name="Freeform 76"/>
          <p:cNvSpPr/>
          <p:nvPr/>
        </p:nvSpPr>
        <p:spPr bwMode="auto">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5" name="Oval 77"/>
          <p:cNvSpPr>
            <a:spLocks noChangeArrowheads="1"/>
          </p:cNvSpPr>
          <p:nvPr/>
        </p:nvSpPr>
        <p:spPr bwMode="auto">
          <a:xfrm>
            <a:off x="8643859" y="3282543"/>
            <a:ext cx="33140" cy="33148"/>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539511" y="307331"/>
            <a:ext cx="3250169" cy="923330"/>
          </a:xfrm>
          <a:prstGeom prst="rect">
            <a:avLst/>
          </a:prstGeom>
          <a:noFill/>
        </p:spPr>
        <p:txBody>
          <a:bodyPr wrap="square" rtlCol="0">
            <a:spAutoFit/>
          </a:bodyPr>
          <a:lstStyle/>
          <a:p>
            <a:pPr algn="dist"/>
            <a:r>
              <a:rPr lang="en-US" altLang="zh-CN" sz="5400" b="1" dirty="0">
                <a:solidFill>
                  <a:schemeClr val="bg1">
                    <a:alpha val="31000"/>
                  </a:schemeClr>
                </a:solidFill>
                <a:latin typeface="+mj-lt"/>
              </a:rPr>
              <a:t>Contents</a:t>
            </a:r>
            <a:endParaRPr lang="zh-CN" altLang="en-US" sz="5400" b="1" dirty="0">
              <a:solidFill>
                <a:schemeClr val="bg1">
                  <a:alpha val="31000"/>
                </a:schemeClr>
              </a:solidFill>
              <a:latin typeface="+mj-lt"/>
            </a:endParaRPr>
          </a:p>
        </p:txBody>
      </p:sp>
      <p:sp>
        <p:nvSpPr>
          <p:cNvPr id="9" name="文本框 8"/>
          <p:cNvSpPr txBox="1"/>
          <p:nvPr userDrawn="1"/>
        </p:nvSpPr>
        <p:spPr>
          <a:xfrm>
            <a:off x="501023" y="171621"/>
            <a:ext cx="1503036" cy="830997"/>
          </a:xfrm>
          <a:prstGeom prst="rect">
            <a:avLst/>
          </a:prstGeom>
          <a:noFill/>
        </p:spPr>
        <p:txBody>
          <a:bodyPr wrap="square" rtlCol="0">
            <a:spAutoFit/>
          </a:bodyPr>
          <a:lstStyle/>
          <a:p>
            <a:pPr algn="dist"/>
            <a:r>
              <a:rPr lang="zh-CN" altLang="en-US" sz="4800" b="1" dirty="0">
                <a:solidFill>
                  <a:schemeClr val="bg1"/>
                </a:solidFill>
                <a:latin typeface="+mj-ea"/>
                <a:ea typeface="+mj-ea"/>
              </a:rPr>
              <a:t>目录</a:t>
            </a:r>
            <a:endParaRPr lang="zh-CN" altLang="en-US" sz="4800" b="1" dirty="0">
              <a:solidFill>
                <a:schemeClr val="bg1"/>
              </a:solidFill>
              <a:latin typeface="+mj-ea"/>
              <a:ea typeface="+mj-ea"/>
            </a:endParaRPr>
          </a:p>
        </p:txBody>
      </p:sp>
      <p:sp>
        <p:nvSpPr>
          <p:cNvPr id="12" name="矩形 11"/>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a:stretch>
            <a:fillRect/>
          </a:stretch>
        </p:blipFill>
        <p:spPr>
          <a:xfrm>
            <a:off x="673100" y="6580054"/>
            <a:ext cx="1330959" cy="203465"/>
          </a:xfrm>
          <a:prstGeom prst="rect">
            <a:avLst/>
          </a:prstGeom>
        </p:spPr>
      </p:pic>
      <p:pic>
        <p:nvPicPr>
          <p:cNvPr id="14" name="图片 13"/>
          <p:cNvPicPr>
            <a:picLocks noChangeAspect="1"/>
          </p:cNvPicPr>
          <p:nvPr userDrawn="1"/>
        </p:nvPicPr>
        <p:blipFill>
          <a:blip r:embed="rId3"/>
          <a:stretch>
            <a:fillRect/>
          </a:stretch>
        </p:blipFill>
        <p:spPr>
          <a:xfrm>
            <a:off x="8610600" y="6626002"/>
            <a:ext cx="2908300" cy="111568"/>
          </a:xfrm>
          <a:prstGeom prst="rect">
            <a:avLst/>
          </a:prstGeom>
        </p:spPr>
      </p:pic>
      <p:sp>
        <p:nvSpPr>
          <p:cNvPr id="18" name="文本占位符 17"/>
          <p:cNvSpPr>
            <a:spLocks noGrp="1"/>
          </p:cNvSpPr>
          <p:nvPr>
            <p:ph type="body" sz="quarter" idx="13" hasCustomPrompt="1"/>
          </p:nvPr>
        </p:nvSpPr>
        <p:spPr>
          <a:xfrm>
            <a:off x="2569759" y="2028114"/>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22" name="文本占位符 21"/>
          <p:cNvSpPr>
            <a:spLocks noGrp="1"/>
          </p:cNvSpPr>
          <p:nvPr>
            <p:ph type="body" sz="quarter" idx="14" hasCustomPrompt="1"/>
          </p:nvPr>
        </p:nvSpPr>
        <p:spPr>
          <a:xfrm>
            <a:off x="2569759" y="2519790"/>
            <a:ext cx="3250169"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endParaRPr lang="zh-CN" altLang="en-US" dirty="0"/>
          </a:p>
        </p:txBody>
      </p:sp>
      <p:sp>
        <p:nvSpPr>
          <p:cNvPr id="30" name="文本占位符 17"/>
          <p:cNvSpPr>
            <a:spLocks noGrp="1"/>
          </p:cNvSpPr>
          <p:nvPr>
            <p:ph type="body" sz="quarter" idx="15" hasCustomPrompt="1"/>
          </p:nvPr>
        </p:nvSpPr>
        <p:spPr>
          <a:xfrm>
            <a:off x="7152979" y="2028114"/>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31" name="文本占位符 21"/>
          <p:cNvSpPr>
            <a:spLocks noGrp="1"/>
          </p:cNvSpPr>
          <p:nvPr>
            <p:ph type="body" sz="quarter" idx="16" hasCustomPrompt="1"/>
          </p:nvPr>
        </p:nvSpPr>
        <p:spPr>
          <a:xfrm>
            <a:off x="7152979" y="2519790"/>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endParaRPr lang="zh-CN" altLang="en-US" dirty="0"/>
          </a:p>
        </p:txBody>
      </p:sp>
      <p:sp>
        <p:nvSpPr>
          <p:cNvPr id="39" name="文本占位符 17"/>
          <p:cNvSpPr>
            <a:spLocks noGrp="1"/>
          </p:cNvSpPr>
          <p:nvPr>
            <p:ph type="body" sz="quarter" idx="17" hasCustomPrompt="1"/>
          </p:nvPr>
        </p:nvSpPr>
        <p:spPr>
          <a:xfrm>
            <a:off x="2569759" y="3329661"/>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40" name="文本占位符 21"/>
          <p:cNvSpPr>
            <a:spLocks noGrp="1"/>
          </p:cNvSpPr>
          <p:nvPr>
            <p:ph type="body" sz="quarter" idx="18" hasCustomPrompt="1"/>
          </p:nvPr>
        </p:nvSpPr>
        <p:spPr>
          <a:xfrm>
            <a:off x="2569759" y="3821337"/>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endParaRPr lang="zh-CN" altLang="en-US" dirty="0"/>
          </a:p>
        </p:txBody>
      </p:sp>
      <p:sp>
        <p:nvSpPr>
          <p:cNvPr id="42" name="文本占位符 17"/>
          <p:cNvSpPr>
            <a:spLocks noGrp="1"/>
          </p:cNvSpPr>
          <p:nvPr>
            <p:ph type="body" sz="quarter" idx="19" hasCustomPrompt="1"/>
          </p:nvPr>
        </p:nvSpPr>
        <p:spPr>
          <a:xfrm>
            <a:off x="7152979" y="3329661"/>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43" name="文本占位符 21"/>
          <p:cNvSpPr>
            <a:spLocks noGrp="1"/>
          </p:cNvSpPr>
          <p:nvPr>
            <p:ph type="body" sz="quarter" idx="20" hasCustomPrompt="1"/>
          </p:nvPr>
        </p:nvSpPr>
        <p:spPr>
          <a:xfrm>
            <a:off x="7152979" y="3821337"/>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endParaRPr lang="zh-CN" altLang="en-US" dirty="0"/>
          </a:p>
        </p:txBody>
      </p:sp>
      <p:sp>
        <p:nvSpPr>
          <p:cNvPr id="45" name="文本占位符 17"/>
          <p:cNvSpPr>
            <a:spLocks noGrp="1"/>
          </p:cNvSpPr>
          <p:nvPr>
            <p:ph type="body" sz="quarter" idx="21" hasCustomPrompt="1"/>
          </p:nvPr>
        </p:nvSpPr>
        <p:spPr>
          <a:xfrm>
            <a:off x="2569759" y="4712488"/>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46" name="文本占位符 21"/>
          <p:cNvSpPr>
            <a:spLocks noGrp="1"/>
          </p:cNvSpPr>
          <p:nvPr>
            <p:ph type="body" sz="quarter" idx="22" hasCustomPrompt="1"/>
          </p:nvPr>
        </p:nvSpPr>
        <p:spPr>
          <a:xfrm>
            <a:off x="2569759" y="5204164"/>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endParaRPr lang="zh-CN" altLang="en-US" dirty="0"/>
          </a:p>
        </p:txBody>
      </p:sp>
      <p:sp>
        <p:nvSpPr>
          <p:cNvPr id="48" name="文本占位符 17"/>
          <p:cNvSpPr>
            <a:spLocks noGrp="1"/>
          </p:cNvSpPr>
          <p:nvPr>
            <p:ph type="body" sz="quarter" idx="23" hasCustomPrompt="1"/>
          </p:nvPr>
        </p:nvSpPr>
        <p:spPr>
          <a:xfrm>
            <a:off x="7152979" y="4712488"/>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endParaRPr lang="zh-CN" altLang="en-US" dirty="0"/>
          </a:p>
        </p:txBody>
      </p:sp>
      <p:sp>
        <p:nvSpPr>
          <p:cNvPr id="49" name="文本占位符 21"/>
          <p:cNvSpPr>
            <a:spLocks noGrp="1"/>
          </p:cNvSpPr>
          <p:nvPr>
            <p:ph type="body" sz="quarter" idx="24" hasCustomPrompt="1"/>
          </p:nvPr>
        </p:nvSpPr>
        <p:spPr>
          <a:xfrm>
            <a:off x="7152979" y="5204164"/>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endParaRPr lang="zh-CN" altLang="en-US" dirty="0"/>
          </a:p>
        </p:txBody>
      </p:sp>
      <p:sp>
        <p:nvSpPr>
          <p:cNvPr id="52" name="文本占位符 51"/>
          <p:cNvSpPr>
            <a:spLocks noGrp="1"/>
          </p:cNvSpPr>
          <p:nvPr>
            <p:ph type="body" sz="quarter" idx="25" hasCustomPrompt="1"/>
          </p:nvPr>
        </p:nvSpPr>
        <p:spPr>
          <a:xfrm>
            <a:off x="1708078"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2" name="文本占位符 51"/>
          <p:cNvSpPr>
            <a:spLocks noGrp="1"/>
          </p:cNvSpPr>
          <p:nvPr>
            <p:ph type="body" sz="quarter" idx="26" hasCustomPrompt="1"/>
          </p:nvPr>
        </p:nvSpPr>
        <p:spPr>
          <a:xfrm>
            <a:off x="6283367"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3" name="文本占位符 51"/>
          <p:cNvSpPr>
            <a:spLocks noGrp="1"/>
          </p:cNvSpPr>
          <p:nvPr>
            <p:ph type="body" sz="quarter" idx="27" hasCustomPrompt="1"/>
          </p:nvPr>
        </p:nvSpPr>
        <p:spPr>
          <a:xfrm>
            <a:off x="1708078" y="333218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4" name="文本占位符 51"/>
          <p:cNvSpPr>
            <a:spLocks noGrp="1"/>
          </p:cNvSpPr>
          <p:nvPr>
            <p:ph type="body" sz="quarter" idx="28" hasCustomPrompt="1"/>
          </p:nvPr>
        </p:nvSpPr>
        <p:spPr>
          <a:xfrm>
            <a:off x="6283367" y="332842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5" name="文本占位符 51"/>
          <p:cNvSpPr>
            <a:spLocks noGrp="1"/>
          </p:cNvSpPr>
          <p:nvPr>
            <p:ph type="body" sz="quarter" idx="29" hasCustomPrompt="1"/>
          </p:nvPr>
        </p:nvSpPr>
        <p:spPr>
          <a:xfrm>
            <a:off x="1708078"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6" name="文本占位符 51"/>
          <p:cNvSpPr>
            <a:spLocks noGrp="1"/>
          </p:cNvSpPr>
          <p:nvPr>
            <p:ph type="body" sz="quarter" idx="30" hasCustomPrompt="1"/>
          </p:nvPr>
        </p:nvSpPr>
        <p:spPr>
          <a:xfrm>
            <a:off x="6283367"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pic>
        <p:nvPicPr>
          <p:cNvPr id="37" name="图片 36"/>
          <p:cNvPicPr>
            <a:picLocks noChangeAspect="1"/>
          </p:cNvPicPr>
          <p:nvPr userDrawn="1"/>
        </p:nvPicPr>
        <p:blipFill>
          <a:blip r:embed="rId4"/>
          <a:stretch>
            <a:fillRect/>
          </a:stretch>
        </p:blipFill>
        <p:spPr>
          <a:xfrm>
            <a:off x="9551847" y="550504"/>
            <a:ext cx="1967053" cy="46953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670560" y="1959198"/>
            <a:ext cx="6136670" cy="3434133"/>
            <a:chOff x="2891583" y="1950543"/>
            <a:chExt cx="5965680" cy="3434133"/>
          </a:xfrm>
        </p:grpSpPr>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grpSp>
      <p:sp>
        <p:nvSpPr>
          <p:cNvPr id="3" name="矩形 2"/>
          <p:cNvSpPr>
            <a:spLocks noChangeAspect="1"/>
          </p:cNvSpPr>
          <p:nvPr userDrawn="1"/>
        </p:nvSpPr>
        <p:spPr>
          <a:xfrm>
            <a:off x="1469639" y="2349701"/>
            <a:ext cx="4592069" cy="258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noChangeAspect="1"/>
          </p:cNvSpPr>
          <p:nvPr>
            <p:ph sz="quarter" idx="11" hasCustomPrompt="1"/>
          </p:nvPr>
        </p:nvSpPr>
        <p:spPr>
          <a:xfrm>
            <a:off x="1468873" y="2345176"/>
            <a:ext cx="4593600" cy="2592088"/>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18" name="矩形 17"/>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endParaRPr lang="zh-CN" altLang="en-US" dirty="0"/>
          </a:p>
        </p:txBody>
      </p:sp>
      <p:sp>
        <p:nvSpPr>
          <p:cNvPr id="3" name="文本占位符 2"/>
          <p:cNvSpPr>
            <a:spLocks noGrp="1"/>
          </p:cNvSpPr>
          <p:nvPr>
            <p:ph type="body" sz="quarter" idx="13" hasCustomPrompt="1"/>
          </p:nvPr>
        </p:nvSpPr>
        <p:spPr>
          <a:xfrm>
            <a:off x="1320160"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0" name="文本占位符 17"/>
          <p:cNvSpPr>
            <a:spLocks noGrp="1"/>
          </p:cNvSpPr>
          <p:nvPr>
            <p:ph type="body" sz="quarter" idx="14" hasCustomPrompt="1"/>
          </p:nvPr>
        </p:nvSpPr>
        <p:spPr>
          <a:xfrm>
            <a:off x="1320160" y="2622561"/>
            <a:ext cx="2376000" cy="361081"/>
          </a:xfr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endParaRPr lang="zh-CN" altLang="en-US" dirty="0"/>
          </a:p>
        </p:txBody>
      </p:sp>
      <p:sp>
        <p:nvSpPr>
          <p:cNvPr id="51" name="文本占位符 21"/>
          <p:cNvSpPr>
            <a:spLocks noGrp="1"/>
          </p:cNvSpPr>
          <p:nvPr>
            <p:ph type="body" sz="quarter" idx="15" hasCustomPrompt="1"/>
          </p:nvPr>
        </p:nvSpPr>
        <p:spPr>
          <a:xfrm>
            <a:off x="1320160"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endParaRPr lang="zh-CN" altLang="en-US" dirty="0"/>
          </a:p>
        </p:txBody>
      </p:sp>
      <p:sp>
        <p:nvSpPr>
          <p:cNvPr id="58" name="文本占位符 2"/>
          <p:cNvSpPr>
            <a:spLocks noGrp="1"/>
          </p:cNvSpPr>
          <p:nvPr>
            <p:ph type="body" sz="quarter" idx="16" hasCustomPrompt="1"/>
          </p:nvPr>
        </p:nvSpPr>
        <p:spPr>
          <a:xfrm>
            <a:off x="4171321"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9" name="文本占位符 17"/>
          <p:cNvSpPr>
            <a:spLocks noGrp="1"/>
          </p:cNvSpPr>
          <p:nvPr>
            <p:ph type="body" sz="quarter" idx="17" hasCustomPrompt="1"/>
          </p:nvPr>
        </p:nvSpPr>
        <p:spPr>
          <a:xfrm>
            <a:off x="4171321" y="2622561"/>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endParaRPr lang="zh-CN" altLang="en-US" dirty="0"/>
          </a:p>
        </p:txBody>
      </p:sp>
      <p:sp>
        <p:nvSpPr>
          <p:cNvPr id="60" name="文本占位符 21"/>
          <p:cNvSpPr>
            <a:spLocks noGrp="1"/>
          </p:cNvSpPr>
          <p:nvPr>
            <p:ph type="body" sz="quarter" idx="18" hasCustomPrompt="1"/>
          </p:nvPr>
        </p:nvSpPr>
        <p:spPr>
          <a:xfrm>
            <a:off x="4171321"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endParaRPr lang="zh-CN" altLang="en-US" dirty="0"/>
          </a:p>
        </p:txBody>
      </p:sp>
      <p:sp>
        <p:nvSpPr>
          <p:cNvPr id="61" name="文本占位符 2"/>
          <p:cNvSpPr>
            <a:spLocks noGrp="1"/>
          </p:cNvSpPr>
          <p:nvPr>
            <p:ph type="body" sz="quarter" idx="19" hasCustomPrompt="1"/>
          </p:nvPr>
        </p:nvSpPr>
        <p:spPr>
          <a:xfrm>
            <a:off x="1320160"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2" name="文本占位符 17"/>
          <p:cNvSpPr>
            <a:spLocks noGrp="1"/>
          </p:cNvSpPr>
          <p:nvPr>
            <p:ph type="body" sz="quarter" idx="20" hasCustomPrompt="1"/>
          </p:nvPr>
        </p:nvSpPr>
        <p:spPr>
          <a:xfrm>
            <a:off x="1320160"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endParaRPr lang="zh-CN" altLang="en-US" dirty="0"/>
          </a:p>
        </p:txBody>
      </p:sp>
      <p:sp>
        <p:nvSpPr>
          <p:cNvPr id="63" name="文本占位符 21"/>
          <p:cNvSpPr>
            <a:spLocks noGrp="1"/>
          </p:cNvSpPr>
          <p:nvPr>
            <p:ph type="body" sz="quarter" idx="21" hasCustomPrompt="1"/>
          </p:nvPr>
        </p:nvSpPr>
        <p:spPr>
          <a:xfrm>
            <a:off x="1320160"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endParaRPr lang="zh-CN" altLang="en-US" dirty="0"/>
          </a:p>
        </p:txBody>
      </p:sp>
      <p:sp>
        <p:nvSpPr>
          <p:cNvPr id="64" name="文本占位符 2"/>
          <p:cNvSpPr>
            <a:spLocks noGrp="1"/>
          </p:cNvSpPr>
          <p:nvPr>
            <p:ph type="body" sz="quarter" idx="22" hasCustomPrompt="1"/>
          </p:nvPr>
        </p:nvSpPr>
        <p:spPr>
          <a:xfrm>
            <a:off x="4171321"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5" name="文本占位符 17"/>
          <p:cNvSpPr>
            <a:spLocks noGrp="1"/>
          </p:cNvSpPr>
          <p:nvPr>
            <p:ph type="body" sz="quarter" idx="23" hasCustomPrompt="1"/>
          </p:nvPr>
        </p:nvSpPr>
        <p:spPr>
          <a:xfrm>
            <a:off x="4171321"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endParaRPr lang="zh-CN" altLang="en-US" dirty="0"/>
          </a:p>
        </p:txBody>
      </p:sp>
      <p:sp>
        <p:nvSpPr>
          <p:cNvPr id="66" name="文本占位符 21"/>
          <p:cNvSpPr>
            <a:spLocks noGrp="1"/>
          </p:cNvSpPr>
          <p:nvPr>
            <p:ph type="body" sz="quarter" idx="24" hasCustomPrompt="1"/>
          </p:nvPr>
        </p:nvSpPr>
        <p:spPr>
          <a:xfrm>
            <a:off x="4171321"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矩形 17"/>
          <p:cNvSpPr/>
          <p:nvPr userDrawn="1"/>
        </p:nvSpPr>
        <p:spPr>
          <a:xfrm>
            <a:off x="0" y="1130300"/>
            <a:ext cx="12192000" cy="5357038"/>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grpSp>
        <p:nvGrpSpPr>
          <p:cNvPr id="29" name="组合 28"/>
          <p:cNvGrpSpPr/>
          <p:nvPr userDrawn="1"/>
        </p:nvGrpSpPr>
        <p:grpSpPr>
          <a:xfrm>
            <a:off x="6190092" y="0"/>
            <a:ext cx="6882359" cy="6858000"/>
            <a:chOff x="4804858" y="3977648"/>
            <a:chExt cx="1793875" cy="1787526"/>
          </a:xfrm>
          <a:solidFill>
            <a:schemeClr val="bg1">
              <a:lumMod val="85000"/>
              <a:alpha val="70000"/>
            </a:schemeClr>
          </a:solidFill>
        </p:grpSpPr>
        <p:sp>
          <p:nvSpPr>
            <p:cNvPr id="30"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sp>
        <p:nvSpPr>
          <p:cNvPr id="53" name="文本占位符 52"/>
          <p:cNvSpPr>
            <a:spLocks noGrp="1"/>
          </p:cNvSpPr>
          <p:nvPr>
            <p:ph type="body" sz="quarter" idx="10" hasCustomPrompt="1"/>
          </p:nvPr>
        </p:nvSpPr>
        <p:spPr>
          <a:xfrm>
            <a:off x="1842552" y="2204791"/>
            <a:ext cx="2706708" cy="2336718"/>
          </a:xfr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sp>
        <p:nvSpPr>
          <p:cNvPr id="27" name="标题 26"/>
          <p:cNvSpPr>
            <a:spLocks noGrp="1"/>
          </p:cNvSpPr>
          <p:nvPr>
            <p:ph type="title" hasCustomPrompt="1"/>
          </p:nvPr>
        </p:nvSpPr>
        <p:spPr>
          <a:xfrm>
            <a:off x="1842552" y="3689995"/>
            <a:ext cx="4012560" cy="552357"/>
          </a:xfrm>
        </p:spPr>
        <p:txBody>
          <a:bodyPr lIns="0">
            <a:noAutofit/>
          </a:bodyPr>
          <a:lstStyle>
            <a:lvl1pPr algn="l">
              <a:defRPr sz="5400" b="1">
                <a:solidFill>
                  <a:schemeClr val="accent1"/>
                </a:solidFill>
              </a:defRPr>
            </a:lvl1pPr>
          </a:lstStyle>
          <a:p>
            <a:r>
              <a:rPr lang="zh-CN" altLang="en-US" dirty="0"/>
              <a:t>章节题目</a:t>
            </a:r>
            <a:endParaRPr lang="zh-CN" altLang="en-US" dirty="0"/>
          </a:p>
        </p:txBody>
      </p:sp>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8" name="文本占位符 57"/>
          <p:cNvSpPr>
            <a:spLocks noGrp="1"/>
          </p:cNvSpPr>
          <p:nvPr>
            <p:ph type="body" sz="quarter" idx="11" hasCustomPrompt="1"/>
          </p:nvPr>
        </p:nvSpPr>
        <p:spPr>
          <a:xfrm>
            <a:off x="1842552" y="4305568"/>
            <a:ext cx="4012560" cy="471882"/>
          </a:xfr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endParaRPr lang="zh-CN" altLang="en-US" dirty="0"/>
          </a:p>
        </p:txBody>
      </p:sp>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8817557" y="0"/>
            <a:ext cx="6882359" cy="6858000"/>
            <a:chOff x="4804858" y="3977648"/>
            <a:chExt cx="1793875" cy="1787526"/>
          </a:xfrm>
          <a:solidFill>
            <a:schemeClr val="bg1">
              <a:lumMod val="85000"/>
              <a:alpha val="40000"/>
            </a:schemeClr>
          </a:solidFill>
        </p:grpSpPr>
        <p:sp>
          <p:nvSpPr>
            <p:cNvPr id="42"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userDrawn="1"/>
        </p:nvGrpSpPr>
        <p:grpSpPr>
          <a:xfrm>
            <a:off x="-3520096" y="0"/>
            <a:ext cx="6882359" cy="6858000"/>
            <a:chOff x="4804858" y="3977648"/>
            <a:chExt cx="1793875" cy="1787526"/>
          </a:xfrm>
          <a:solidFill>
            <a:schemeClr val="bg1">
              <a:lumMod val="85000"/>
              <a:alpha val="40000"/>
            </a:schemeClr>
          </a:solidFill>
        </p:grpSpPr>
        <p:sp>
          <p:nvSpPr>
            <p:cNvPr id="63"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userDrawn="1"/>
        </p:nvSpPr>
        <p:spPr>
          <a:xfrm>
            <a:off x="1043939" y="1761846"/>
            <a:ext cx="9758680" cy="1323439"/>
          </a:xfrm>
          <a:prstGeom prst="rect">
            <a:avLst/>
          </a:prstGeom>
          <a:noFill/>
        </p:spPr>
        <p:txBody>
          <a:bodyPr wrap="square" rtlCol="0">
            <a:spAutoFit/>
          </a:bodyPr>
          <a:lstStyle/>
          <a:p>
            <a:pPr algn="ctr"/>
            <a:r>
              <a:rPr lang="en-US" altLang="zh-CN" sz="8000" dirty="0">
                <a:gradFill>
                  <a:gsLst>
                    <a:gs pos="0">
                      <a:schemeClr val="accent1"/>
                    </a:gs>
                    <a:gs pos="100000">
                      <a:schemeClr val="bg1">
                        <a:alpha val="0"/>
                      </a:schemeClr>
                    </a:gs>
                  </a:gsLst>
                  <a:lin ang="5400000" scaled="1"/>
                </a:gradFill>
                <a:latin typeface="Impact" panose="020B0806030902050204" pitchFamily="34" charset="0"/>
              </a:rPr>
              <a:t>THANKS FOR LISTENING</a:t>
            </a:r>
            <a:endParaRPr lang="zh-CN" altLang="en-US" sz="8000" dirty="0">
              <a:gradFill>
                <a:gsLst>
                  <a:gs pos="0">
                    <a:schemeClr val="accent1"/>
                  </a:gs>
                  <a:gs pos="100000">
                    <a:schemeClr val="bg1">
                      <a:alpha val="0"/>
                    </a:schemeClr>
                  </a:gs>
                </a:gsLst>
                <a:lin ang="5400000" scaled="1"/>
              </a:gradFill>
              <a:latin typeface="Impact" panose="020B0806030902050204" pitchFamily="34" charset="0"/>
            </a:endParaRPr>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2002549" y="4013895"/>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84" name="图片 83"/>
          <p:cNvPicPr>
            <a:picLocks noChangeAspect="1"/>
          </p:cNvPicPr>
          <p:nvPr userDrawn="1"/>
        </p:nvPicPr>
        <p:blipFill>
          <a:blip r:embed="rId2"/>
          <a:stretch>
            <a:fillRect/>
          </a:stretch>
        </p:blipFill>
        <p:spPr>
          <a:xfrm>
            <a:off x="5100338" y="5571410"/>
            <a:ext cx="1991324" cy="475325"/>
          </a:xfrm>
          <a:prstGeom prst="rect">
            <a:avLst/>
          </a:prstGeom>
        </p:spPr>
      </p:pic>
      <p:cxnSp>
        <p:nvCxnSpPr>
          <p:cNvPr id="85" name="直接连接符 84"/>
          <p:cNvCxnSpPr/>
          <p:nvPr userDrawn="1"/>
        </p:nvCxnSpPr>
        <p:spPr>
          <a:xfrm>
            <a:off x="5186680" y="3632200"/>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tx1"/>
                </a:solidFill>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660400" y="1165224"/>
            <a:ext cx="10858500" cy="473773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endParaRPr lang="zh-CN" altLang="en-US"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1243080" y="1702820"/>
            <a:ext cx="3038400" cy="2341146"/>
            <a:chOff x="1243693" y="1981257"/>
            <a:chExt cx="3038400" cy="2341146"/>
          </a:xfrm>
        </p:grpSpPr>
        <p:cxnSp>
          <p:nvCxnSpPr>
            <p:cNvPr id="14" name="直接连接符 13"/>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6039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模板作者</a:t>
              </a:r>
              <a:endParaRPr lang="zh-CN" altLang="en-US" sz="2000" b="1" dirty="0">
                <a:solidFill>
                  <a:schemeClr val="accent1"/>
                </a:solidFill>
                <a:latin typeface="+mj-ea"/>
                <a:ea typeface="+mj-ea"/>
              </a:endParaRPr>
            </a:p>
          </p:txBody>
        </p:sp>
        <p:sp>
          <p:nvSpPr>
            <p:cNvPr id="17" name="文本框 16"/>
            <p:cNvSpPr txBox="1"/>
            <p:nvPr/>
          </p:nvSpPr>
          <p:spPr>
            <a:xfrm>
              <a:off x="1243693" y="2823851"/>
              <a:ext cx="3038400"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中国石油大学</a:t>
              </a:r>
              <a:r>
                <a:rPr lang="en-US" altLang="zh-CN" dirty="0">
                  <a:solidFill>
                    <a:schemeClr val="tx1">
                      <a:lumMod val="85000"/>
                      <a:lumOff val="15000"/>
                    </a:schemeClr>
                  </a:solidFill>
                </a:rPr>
                <a:t>(</a:t>
              </a:r>
              <a:r>
                <a:rPr lang="zh-CN" altLang="en-US" dirty="0">
                  <a:solidFill>
                    <a:schemeClr val="tx1">
                      <a:lumMod val="85000"/>
                      <a:lumOff val="15000"/>
                    </a:schemeClr>
                  </a:solidFill>
                </a:rPr>
                <a:t>华东</a:t>
              </a:r>
              <a:r>
                <a:rPr lang="en-US" altLang="zh-CN" dirty="0">
                  <a:solidFill>
                    <a:schemeClr val="tx1">
                      <a:lumMod val="85000"/>
                      <a:lumOff val="15000"/>
                    </a:schemeClr>
                  </a:solidFill>
                </a:rPr>
                <a:t>) </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altLang="en-US" dirty="0">
                  <a:solidFill>
                    <a:schemeClr val="tx1">
                      <a:lumMod val="85000"/>
                      <a:lumOff val="15000"/>
                    </a:schemeClr>
                  </a:solidFill>
                </a:rPr>
                <a:t>实验</a:t>
              </a:r>
              <a:r>
                <a:rPr lang="en-US" altLang="zh-CN" dirty="0">
                  <a:solidFill>
                    <a:schemeClr val="tx1">
                      <a:lumMod val="85000"/>
                      <a:lumOff val="15000"/>
                    </a:schemeClr>
                  </a:solidFill>
                </a:rPr>
                <a:t>)</a:t>
              </a:r>
              <a:endParaRPr lang="en-US" altLang="zh-CN" dirty="0">
                <a:solidFill>
                  <a:schemeClr val="tx1">
                    <a:lumMod val="85000"/>
                    <a:lumOff val="15000"/>
                  </a:schemeClr>
                </a:solidFill>
              </a:endParaRPr>
            </a:p>
            <a:p>
              <a:pPr algn="ctr">
                <a:lnSpc>
                  <a:spcPct val="130000"/>
                </a:lnSpc>
              </a:pPr>
              <a:r>
                <a:rPr lang="en-US" altLang="zh-CN" dirty="0">
                  <a:solidFill>
                    <a:schemeClr val="tx1">
                      <a:lumMod val="85000"/>
                      <a:lumOff val="15000"/>
                    </a:schemeClr>
                  </a:solidFill>
                </a:rPr>
                <a:t>2015</a:t>
              </a:r>
              <a:r>
                <a:rPr lang="zh-CN" altLang="en-US" dirty="0">
                  <a:solidFill>
                    <a:schemeClr val="tx1">
                      <a:lumMod val="85000"/>
                      <a:lumOff val="15000"/>
                    </a:schemeClr>
                  </a:solidFill>
                </a:rPr>
                <a:t>级</a:t>
              </a:r>
              <a:endParaRPr lang="zh-CN" altLang="en-US" dirty="0">
                <a:solidFill>
                  <a:schemeClr val="tx1">
                    <a:lumMod val="85000"/>
                    <a:lumOff val="15000"/>
                  </a:schemeClr>
                </a:solidFill>
              </a:endParaRPr>
            </a:p>
          </p:txBody>
        </p:sp>
      </p:grpSp>
      <p:cxnSp>
        <p:nvCxnSpPr>
          <p:cNvPr id="18" name="直接连接符 17"/>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4576800" y="1702820"/>
            <a:ext cx="3038400" cy="1981047"/>
            <a:chOff x="4577413" y="1981257"/>
            <a:chExt cx="3038400" cy="1981047"/>
          </a:xfrm>
        </p:grpSpPr>
        <p:cxnSp>
          <p:nvCxnSpPr>
            <p:cNvPr id="20" name="直接连接符 19"/>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9411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特别感谢</a:t>
              </a:r>
              <a:endParaRPr lang="zh-CN" altLang="en-US" sz="2000" b="1" dirty="0">
                <a:solidFill>
                  <a:schemeClr val="accent1"/>
                </a:solidFill>
                <a:latin typeface="+mj-ea"/>
                <a:ea typeface="+mj-ea"/>
              </a:endParaRPr>
            </a:p>
          </p:txBody>
        </p:sp>
        <p:sp>
          <p:nvSpPr>
            <p:cNvPr id="22" name="文本框 21"/>
            <p:cNvSpPr txBox="1"/>
            <p:nvPr/>
          </p:nvSpPr>
          <p:spPr>
            <a:xfrm>
              <a:off x="4577413" y="2823851"/>
              <a:ext cx="3038400" cy="1138453"/>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图片素材：</a:t>
              </a:r>
              <a:r>
                <a:rPr lang="en-US" altLang="zh-CN" dirty="0">
                  <a:solidFill>
                    <a:schemeClr val="tx1">
                      <a:lumMod val="85000"/>
                      <a:lumOff val="15000"/>
                    </a:schemeClr>
                  </a:solidFill>
                </a:rPr>
                <a:t>@</a:t>
              </a:r>
              <a:r>
                <a:rPr lang="zh-CN" altLang="en-US"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主办方：秋叶</a:t>
              </a:r>
              <a:r>
                <a:rPr lang="en-US" altLang="zh-CN" dirty="0">
                  <a:solidFill>
                    <a:schemeClr val="tx1">
                      <a:lumMod val="85000"/>
                      <a:lumOff val="15000"/>
                    </a:schemeClr>
                  </a:solidFill>
                </a:rPr>
                <a:t>PPT</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指导老师：老秦、伟崇</a:t>
              </a:r>
              <a:endParaRPr lang="zh-CN" altLang="en-US" dirty="0">
                <a:solidFill>
                  <a:schemeClr val="tx1">
                    <a:lumMod val="85000"/>
                    <a:lumOff val="15000"/>
                  </a:schemeClr>
                </a:solidFill>
              </a:endParaRPr>
            </a:p>
          </p:txBody>
        </p:sp>
      </p:grpSp>
      <p:grpSp>
        <p:nvGrpSpPr>
          <p:cNvPr id="23" name="组合 22"/>
          <p:cNvGrpSpPr/>
          <p:nvPr userDrawn="1"/>
        </p:nvGrpSpPr>
        <p:grpSpPr>
          <a:xfrm>
            <a:off x="7910519" y="1702820"/>
            <a:ext cx="3037175" cy="2341146"/>
            <a:chOff x="7911132" y="1981257"/>
            <a:chExt cx="3037175" cy="2341146"/>
          </a:xfrm>
        </p:grpSpPr>
        <p:cxnSp>
          <p:nvCxnSpPr>
            <p:cNvPr id="24" name="直接连接符 23"/>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827222"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版权说明</a:t>
              </a:r>
              <a:endParaRPr lang="zh-CN" altLang="en-US" sz="2000" b="1" dirty="0">
                <a:solidFill>
                  <a:schemeClr val="accent1"/>
                </a:solidFill>
                <a:latin typeface="+mj-ea"/>
                <a:ea typeface="+mj-ea"/>
              </a:endParaRPr>
            </a:p>
          </p:txBody>
        </p:sp>
        <p:sp>
          <p:nvSpPr>
            <p:cNvPr id="26" name="文本框 25"/>
            <p:cNvSpPr txBox="1"/>
            <p:nvPr/>
          </p:nvSpPr>
          <p:spPr>
            <a:xfrm>
              <a:off x="7911132" y="2823851"/>
              <a:ext cx="3037175"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本套模板为</a:t>
              </a:r>
              <a:r>
                <a:rPr lang="zh-CN" altLang="en-US"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altLang="en-US" b="1" dirty="0">
                  <a:solidFill>
                    <a:schemeClr val="tx1">
                      <a:lumMod val="85000"/>
                      <a:lumOff val="15000"/>
                    </a:schemeClr>
                  </a:solidFill>
                  <a:latin typeface="+mj-ea"/>
                  <a:ea typeface="+mj-ea"/>
                </a:rPr>
                <a:t>免费</a:t>
              </a:r>
              <a:r>
                <a:rPr lang="zh-CN" altLang="en-US"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商用请注意图片和字体版权</a:t>
              </a:r>
              <a:endParaRPr lang="zh-CN" altLang="en-US" dirty="0">
                <a:solidFill>
                  <a:schemeClr val="tx1">
                    <a:lumMod val="85000"/>
                    <a:lumOff val="15000"/>
                  </a:schemeClr>
                </a:solidFill>
              </a:endParaRPr>
            </a:p>
          </p:txBody>
        </p:sp>
      </p:grpSp>
      <p:cxnSp>
        <p:nvCxnSpPr>
          <p:cNvPr id="27" name="直接连接符 26"/>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3179324" y="4339865"/>
            <a:ext cx="6852280" cy="1560741"/>
            <a:chOff x="3179937" y="4561006"/>
            <a:chExt cx="6852280" cy="1560741"/>
          </a:xfrm>
        </p:grpSpPr>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b="18818"/>
            <a:stretch>
              <a:fillRect/>
            </a:stretch>
          </p:blipFill>
          <p:spPr>
            <a:xfrm>
              <a:off x="3179937" y="4561006"/>
              <a:ext cx="1402932" cy="1560741"/>
            </a:xfrm>
            <a:prstGeom prst="rect">
              <a:avLst/>
            </a:prstGeom>
          </p:spPr>
        </p:pic>
        <p:sp>
          <p:nvSpPr>
            <p:cNvPr id="30" name="文本框 29"/>
            <p:cNvSpPr txBox="1"/>
            <p:nvPr/>
          </p:nvSpPr>
          <p:spPr>
            <a:xfrm>
              <a:off x="4934551" y="4772150"/>
              <a:ext cx="5097666" cy="1138453"/>
            </a:xfrm>
            <a:prstGeom prst="rect">
              <a:avLst/>
            </a:prstGeom>
            <a:noFill/>
          </p:spPr>
          <p:txBody>
            <a:bodyPr wrap="square" rtlCol="0">
              <a:spAutoFit/>
            </a:bodyPr>
            <a:lstStyle/>
            <a:p>
              <a:pPr>
                <a:lnSpc>
                  <a:spcPct val="130000"/>
                </a:lnSpc>
              </a:pPr>
              <a:r>
                <a:rPr lang="zh-CN" altLang="en-US" dirty="0"/>
                <a:t>有什么想对作者说的吗</a:t>
              </a:r>
              <a:endParaRPr lang="en-US" altLang="zh-CN" dirty="0"/>
            </a:p>
            <a:p>
              <a:pPr>
                <a:lnSpc>
                  <a:spcPct val="130000"/>
                </a:lnSpc>
              </a:pPr>
              <a:r>
                <a:rPr lang="zh-CN" altLang="en-US" dirty="0"/>
                <a:t>对模板还有更好的建议或者使用方面的困惑吗</a:t>
              </a:r>
              <a:endParaRPr lang="en-US" altLang="zh-CN" dirty="0"/>
            </a:p>
            <a:p>
              <a:pPr>
                <a:lnSpc>
                  <a:spcPct val="130000"/>
                </a:lnSpc>
              </a:pPr>
              <a:r>
                <a:rPr lang="zh-CN" altLang="en-US" dirty="0"/>
                <a:t>欢迎加入模板公测</a:t>
              </a:r>
              <a:r>
                <a:rPr lang="en-US" altLang="zh-CN" dirty="0"/>
                <a:t>QQ</a:t>
              </a:r>
              <a:r>
                <a:rPr lang="zh-CN" altLang="en-US" dirty="0"/>
                <a:t>群</a:t>
              </a:r>
              <a:r>
                <a:rPr lang="en-US" altLang="zh-CN" dirty="0"/>
                <a:t>~(</a:t>
              </a:r>
              <a:r>
                <a:rPr lang="zh-CN" altLang="en-US" dirty="0"/>
                <a:t>群号：</a:t>
              </a:r>
              <a:r>
                <a:rPr lang="en-US" altLang="zh-CN" dirty="0"/>
                <a:t>521252309)</a:t>
              </a: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7.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1"/>
          <a:stretch>
            <a:fillRect/>
          </a:stretch>
        </p:blipFill>
        <p:spPr>
          <a:xfrm>
            <a:off x="0" y="1"/>
            <a:ext cx="12192000" cy="6857999"/>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7D1D0-11BC-4610-B275-571C8521F0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7563A-2BCF-4CDB-AAE4-8FFF0BA89B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normAutofit/>
          </a:bodyPr>
          <a:lstStyle/>
          <a:p>
            <a:r>
              <a:rPr noProof="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sym typeface="+mn-ea"/>
              </a:rPr>
              <a:t>僵尸机</a:t>
            </a:r>
            <a:r>
              <a:rPr noProof="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sym typeface="+mn-ea"/>
              </a:rPr>
              <a:t>与僵尸网络</a:t>
            </a:r>
            <a:endParaRPr lang="zh-CN" altLang="en-US"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sym typeface="+mn-ea"/>
            </a:endParaRPr>
          </a:p>
        </p:txBody>
      </p:sp>
      <p:sp>
        <p:nvSpPr>
          <p:cNvPr id="3" name="副标题 2"/>
          <p:cNvSpPr>
            <a:spLocks noGrp="1"/>
          </p:cNvSpPr>
          <p:nvPr>
            <p:ph type="subTitle" idx="1"/>
          </p:nvPr>
        </p:nvSpPr>
        <p:spPr>
          <a:xfrm>
            <a:off x="3851910" y="3166745"/>
            <a:ext cx="4488815" cy="396240"/>
          </a:xfrm>
        </p:spPr>
        <p:txBody>
          <a:bodyPr/>
          <a:lstStyle/>
          <a:p>
            <a:pPr marL="0" marR="0" lvl="0" indent="0" algn="dist" defTabSz="685800" rtl="0" eaLnBrk="1" fontAlgn="auto" latinLnBrk="0" hangingPunct="1">
              <a:lnSpc>
                <a:spcPct val="100000"/>
              </a:lnSpc>
              <a:spcBef>
                <a:spcPts val="0"/>
              </a:spcBef>
              <a:spcAft>
                <a:spcPts val="0"/>
              </a:spcAft>
              <a:buClrTx/>
              <a:buSzTx/>
              <a:buFontTx/>
              <a:buNone/>
              <a:defRPr/>
            </a:pPr>
            <a:r>
              <a:rPr lang="zh-CN" altLang="en-US" noProof="0">
                <a:ln>
                  <a:noFill/>
                </a:ln>
                <a:solidFill>
                  <a:schemeClr val="tx1"/>
                </a:solidFill>
                <a:effectLst/>
                <a:uLnTx/>
                <a:uFillTx/>
                <a:latin typeface="微软雅黑 Light" panose="020B0502040204020203" charset="-122"/>
                <a:ea typeface="微软雅黑 Light" panose="020B0502040204020203" charset="-122"/>
                <a:sym typeface="+mn-ea"/>
              </a:rPr>
              <a:t>Zombie </a:t>
            </a:r>
            <a:r>
              <a:rPr lang="en-US" altLang="zh-CN" noProof="0">
                <a:ln>
                  <a:noFill/>
                </a:ln>
                <a:solidFill>
                  <a:schemeClr val="tx1"/>
                </a:solidFill>
                <a:effectLst/>
                <a:uLnTx/>
                <a:uFillTx/>
                <a:latin typeface="微软雅黑 Light" panose="020B0502040204020203" charset="-122"/>
                <a:ea typeface="微软雅黑 Light" panose="020B0502040204020203" charset="-122"/>
                <a:sym typeface="+mn-ea"/>
              </a:rPr>
              <a:t>C</a:t>
            </a:r>
            <a:r>
              <a:rPr lang="zh-CN" altLang="en-US" noProof="0">
                <a:ln>
                  <a:noFill/>
                </a:ln>
                <a:solidFill>
                  <a:schemeClr val="tx1"/>
                </a:solidFill>
                <a:effectLst/>
                <a:uLnTx/>
                <a:uFillTx/>
                <a:latin typeface="微软雅黑 Light" panose="020B0502040204020203" charset="-122"/>
                <a:ea typeface="微软雅黑 Light" panose="020B0502040204020203" charset="-122"/>
                <a:sym typeface="+mn-ea"/>
              </a:rPr>
              <a:t>omputer</a:t>
            </a:r>
            <a:r>
              <a:rPr lang="en-US" altLang="zh-CN" noProof="0">
                <a:ln>
                  <a:noFill/>
                </a:ln>
                <a:solidFill>
                  <a:schemeClr val="tx1"/>
                </a:solidFill>
                <a:effectLst/>
                <a:uLnTx/>
                <a:uFillTx/>
                <a:latin typeface="微软雅黑 Light" panose="020B0502040204020203" charset="-122"/>
                <a:ea typeface="微软雅黑 Light" panose="020B0502040204020203" charset="-122"/>
                <a:sym typeface="+mn-ea"/>
              </a:rPr>
              <a:t> and Botnet</a:t>
            </a:r>
            <a:endParaRPr lang="en-US" altLang="zh-CN" noProof="0" dirty="0">
              <a:ln>
                <a:noFill/>
              </a:ln>
              <a:solidFill>
                <a:schemeClr val="tx1"/>
              </a:solidFill>
              <a:effectLst/>
              <a:uLnTx/>
              <a:uFillTx/>
              <a:latin typeface="微软雅黑 Light" panose="020B0502040204020203" charset="-122"/>
              <a:ea typeface="微软雅黑 Light" panose="020B0502040204020203" charset="-122"/>
              <a:sym typeface="+mn-ea"/>
            </a:endParaRPr>
          </a:p>
        </p:txBody>
      </p:sp>
      <p:sp>
        <p:nvSpPr>
          <p:cNvPr id="18" name="文本占位符 17"/>
          <p:cNvSpPr>
            <a:spLocks noGrp="1"/>
          </p:cNvSpPr>
          <p:nvPr>
            <p:ph type="body" sz="quarter" idx="13"/>
          </p:nvPr>
        </p:nvSpPr>
        <p:spPr>
          <a:xfrm>
            <a:off x="3488055" y="4119245"/>
            <a:ext cx="5217160" cy="1254760"/>
          </a:xfrm>
        </p:spPr>
        <p:txBody>
          <a:bodyPr>
            <a:noAutofit/>
          </a:bodyPr>
          <a:lstStyle/>
          <a:p>
            <a:pPr>
              <a:lnSpc>
                <a:spcPct val="110000"/>
              </a:lnSpc>
            </a:pPr>
            <a:r>
              <a:rPr lang="zh-CN" altLang="en-US" sz="1600" dirty="0">
                <a:latin typeface="微软雅黑" panose="020B0503020204020204" charset="-122"/>
                <a:ea typeface="微软雅黑" panose="020B0503020204020204" charset="-122"/>
              </a:rPr>
              <a:t>演讲人：茆星远</a:t>
            </a:r>
            <a:endParaRPr lang="zh-CN" altLang="en-US" sz="1600" dirty="0">
              <a:latin typeface="微软雅黑" panose="020B0503020204020204" charset="-122"/>
              <a:ea typeface="微软雅黑" panose="020B0503020204020204" charset="-122"/>
            </a:endParaRPr>
          </a:p>
          <a:p>
            <a:pPr>
              <a:lnSpc>
                <a:spcPct val="110000"/>
              </a:lnSpc>
            </a:pPr>
            <a:r>
              <a:rPr lang="zh-CN" altLang="en-US" sz="1600" dirty="0">
                <a:latin typeface="微软雅黑" panose="020B0503020204020204" charset="-122"/>
                <a:ea typeface="微软雅黑" panose="020B0503020204020204" charset="-122"/>
              </a:rPr>
              <a:t>答辩人：牛传放</a:t>
            </a:r>
            <a:endParaRPr lang="zh-CN" altLang="en-US" sz="1600" dirty="0">
              <a:latin typeface="微软雅黑" panose="020B0503020204020204" charset="-122"/>
              <a:ea typeface="微软雅黑" panose="020B0503020204020204" charset="-122"/>
            </a:endParaRPr>
          </a:p>
          <a:p>
            <a:pPr>
              <a:lnSpc>
                <a:spcPct val="110000"/>
              </a:lnSpc>
            </a:pPr>
            <a:r>
              <a:rPr lang="zh-CN" altLang="en-US" sz="1600" dirty="0">
                <a:latin typeface="微软雅黑" panose="020B0503020204020204" charset="-122"/>
                <a:ea typeface="微软雅黑" panose="020B0503020204020204" charset="-122"/>
              </a:rPr>
              <a:t>本研人工智能</a:t>
            </a:r>
            <a:r>
              <a:rPr lang="en-US" altLang="zh-CN" sz="1600" dirty="0">
                <a:latin typeface="微软雅黑" panose="020B0503020204020204" charset="-122"/>
                <a:ea typeface="微软雅黑" panose="020B0503020204020204" charset="-122"/>
              </a:rPr>
              <a:t>2101</a:t>
            </a:r>
            <a:endParaRPr lang="en-US" altLang="zh-CN" sz="1600" dirty="0">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P2P</a:t>
            </a:r>
            <a:r>
              <a:rPr lang="zh-CN" altLang="en-US" dirty="0"/>
              <a:t>僵尸网络的组成</a:t>
            </a:r>
            <a:endParaRPr lang="zh-CN" altLang="en-US" dirty="0"/>
          </a:p>
        </p:txBody>
      </p:sp>
      <p:sp>
        <p:nvSpPr>
          <p:cNvPr id="3" name="文本框 2"/>
          <p:cNvSpPr txBox="1"/>
          <p:nvPr/>
        </p:nvSpPr>
        <p:spPr>
          <a:xfrm>
            <a:off x="6196330" y="1869440"/>
            <a:ext cx="5345430" cy="3291840"/>
          </a:xfrm>
          <a:prstGeom prst="rect">
            <a:avLst/>
          </a:prstGeom>
          <a:noFill/>
        </p:spPr>
        <p:txBody>
          <a:bodyPr wrap="square" rtlCol="0">
            <a:spAutoFit/>
          </a:bodyPr>
          <a:lstStyle/>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sym typeface="+mn-ea"/>
              </a:rPr>
              <a:t>P2P僵尸网络</a:t>
            </a:r>
            <a:r>
              <a:rPr lang="zh-CN" altLang="en-US" sz="1600" kern="1200" dirty="0">
                <a:solidFill>
                  <a:srgbClr val="000000"/>
                </a:solidFill>
                <a:effectLst/>
                <a:latin typeface="微软雅黑" panose="020B0503020204020204" charset="-122"/>
                <a:ea typeface="微软雅黑" panose="020B0503020204020204" charset="-122"/>
              </a:rPr>
              <a:t>主要由攻击者主机、跳板主机、僵尸主机和P2P协议等4部分组成。</a:t>
            </a: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sym typeface="+mn-ea"/>
              </a:rPr>
              <a:t>P2P协议</a:t>
            </a:r>
            <a:r>
              <a:rPr lang="en-US" altLang="zh-CN" sz="1600" dirty="0">
                <a:solidFill>
                  <a:srgbClr val="000000"/>
                </a:solidFill>
                <a:effectLst/>
                <a:latin typeface="微软雅黑" panose="020B0503020204020204" charset="-122"/>
                <a:ea typeface="微软雅黑" panose="020B0503020204020204" charset="-122"/>
                <a:sym typeface="+mn-ea"/>
              </a:rPr>
              <a:t>——</a:t>
            </a:r>
            <a:r>
              <a:rPr lang="zh-CN" altLang="en-US" sz="1600" dirty="0">
                <a:solidFill>
                  <a:srgbClr val="000000"/>
                </a:solidFill>
                <a:effectLst/>
                <a:latin typeface="微软雅黑" panose="020B0503020204020204" charset="-122"/>
                <a:ea typeface="微软雅黑" panose="020B0503020204020204" charset="-122"/>
                <a:sym typeface="+mn-ea"/>
              </a:rPr>
              <a:t>是僵尸网络的软件成分，实现了僵尸主机的对等互连，构成了P2P僵尸网络的命令与控制信道。</a:t>
            </a: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kern="1200" dirty="0">
                <a:solidFill>
                  <a:srgbClr val="000000"/>
                </a:solidFill>
                <a:effectLst/>
                <a:latin typeface="微软雅黑" panose="020B0503020204020204" charset="-122"/>
                <a:ea typeface="微软雅黑" panose="020B0503020204020204" charset="-122"/>
              </a:rPr>
              <a:t>攻击者主机</a:t>
            </a:r>
            <a:r>
              <a:rPr lang="en-US" altLang="zh-CN" sz="1600" kern="1200" dirty="0">
                <a:solidFill>
                  <a:srgbClr val="000000"/>
                </a:solidFill>
                <a:effectLst/>
                <a:latin typeface="微软雅黑" panose="020B0503020204020204" charset="-122"/>
                <a:ea typeface="微软雅黑" panose="020B0503020204020204" charset="-122"/>
              </a:rPr>
              <a:t>——</a:t>
            </a:r>
            <a:r>
              <a:rPr lang="zh-CN" altLang="en-US" sz="1600" kern="1200" dirty="0">
                <a:solidFill>
                  <a:srgbClr val="000000"/>
                </a:solidFill>
                <a:effectLst/>
                <a:latin typeface="微软雅黑" panose="020B0503020204020204" charset="-122"/>
                <a:ea typeface="微软雅黑" panose="020B0503020204020204" charset="-122"/>
              </a:rPr>
              <a:t>主要功能是发布攻击、同步、更新等命令，掌握僵尸主机数量、状态、命令执行情况等信息。</a:t>
            </a: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kern="12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kern="1200" dirty="0">
                <a:solidFill>
                  <a:srgbClr val="000000"/>
                </a:solidFill>
                <a:effectLst/>
                <a:latin typeface="微软雅黑" panose="020B0503020204020204" charset="-122"/>
                <a:ea typeface="微软雅黑" panose="020B0503020204020204" charset="-122"/>
              </a:rPr>
              <a:t>跳板主机</a:t>
            </a:r>
            <a:r>
              <a:rPr lang="en-US" altLang="zh-CN" sz="1600" kern="1200" dirty="0">
                <a:solidFill>
                  <a:srgbClr val="000000"/>
                </a:solidFill>
                <a:effectLst/>
                <a:latin typeface="微软雅黑" panose="020B0503020204020204" charset="-122"/>
                <a:ea typeface="微软雅黑" panose="020B0503020204020204" charset="-122"/>
              </a:rPr>
              <a:t>——</a:t>
            </a:r>
            <a:r>
              <a:rPr lang="zh-CN" altLang="en-US" sz="1600" dirty="0">
                <a:solidFill>
                  <a:srgbClr val="000000"/>
                </a:solidFill>
                <a:effectLst/>
                <a:latin typeface="微软雅黑" panose="020B0503020204020204" charset="-122"/>
                <a:ea typeface="微软雅黑" panose="020B0503020204020204" charset="-122"/>
                <a:sym typeface="+mn-ea"/>
              </a:rPr>
              <a:t>主要</a:t>
            </a:r>
            <a:r>
              <a:rPr lang="zh-CN" altLang="en-US" sz="1600" kern="1200" dirty="0">
                <a:solidFill>
                  <a:srgbClr val="000000"/>
                </a:solidFill>
                <a:effectLst/>
                <a:latin typeface="微软雅黑" panose="020B0503020204020204" charset="-122"/>
                <a:ea typeface="微软雅黑" panose="020B0503020204020204" charset="-122"/>
              </a:rPr>
              <a:t>功能是隐藏攻击者真实IP地址，实施反跟踪。由于P2P有对等网络的天然特性，攻击者可以从任意一点接入网络，从而非常有效地隐藏自己，于是跳板主机是可选的。</a:t>
            </a:r>
            <a:endParaRPr lang="zh-CN" altLang="en-US" sz="1600" dirty="0">
              <a:solidFill>
                <a:srgbClr val="000000"/>
              </a:solidFill>
              <a:effectLst/>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06681" y="1876493"/>
            <a:ext cx="5989404" cy="3284487"/>
          </a:xfrm>
          <a:prstGeom prst="rect">
            <a:avLst/>
          </a:prstGeom>
          <a:effectLst>
            <a:softEdge rad="177800"/>
          </a:effectLst>
        </p:spPr>
      </p:pic>
      <p:sp>
        <p:nvSpPr>
          <p:cNvPr id="4" name="文本框 3"/>
          <p:cNvSpPr txBox="1"/>
          <p:nvPr/>
        </p:nvSpPr>
        <p:spPr>
          <a:xfrm>
            <a:off x="2017395" y="5095240"/>
            <a:ext cx="2367915" cy="337185"/>
          </a:xfrm>
          <a:prstGeom prst="rect">
            <a:avLst/>
          </a:prstGeom>
          <a:noFill/>
        </p:spPr>
        <p:txBody>
          <a:bodyPr wrap="square" rtlCol="0">
            <a:spAutoFit/>
          </a:bodyPr>
          <a:lstStyle/>
          <a:p>
            <a:pPr algn="l">
              <a:lnSpc>
                <a:spcPct val="100000"/>
              </a:lnSpc>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sym typeface="+mn-ea"/>
              </a:rPr>
              <a:t>典型的P2P僵尸网络</a:t>
            </a:r>
            <a:endParaRPr lang="zh-CN" altLang="en-US" sz="1600" dirty="0">
              <a:solidFill>
                <a:srgbClr val="000000"/>
              </a:solidFill>
              <a:effectLst/>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P2P</a:t>
            </a:r>
            <a:r>
              <a:rPr lang="zh-CN" altLang="en-US" dirty="0"/>
              <a:t>僵尸网络的工作过程</a:t>
            </a:r>
            <a:r>
              <a:rPr lang="en-US" altLang="zh-CN" dirty="0"/>
              <a:t>——</a:t>
            </a:r>
            <a:r>
              <a:rPr lang="zh-CN" altLang="en-US" dirty="0"/>
              <a:t>感染阶段</a:t>
            </a:r>
            <a:endParaRPr lang="zh-CN" altLang="en-US" dirty="0"/>
          </a:p>
        </p:txBody>
      </p:sp>
      <p:sp>
        <p:nvSpPr>
          <p:cNvPr id="3" name="文本框 2"/>
          <p:cNvSpPr txBox="1"/>
          <p:nvPr/>
        </p:nvSpPr>
        <p:spPr>
          <a:xfrm>
            <a:off x="6250940" y="1536700"/>
            <a:ext cx="5317490" cy="4150360"/>
          </a:xfrm>
          <a:prstGeom prst="rect">
            <a:avLst/>
          </a:prstGeom>
          <a:noFill/>
        </p:spPr>
        <p:txBody>
          <a:bodyPr wrap="square" rtlCol="0">
            <a:spAutoFit/>
          </a:bodyPr>
          <a:lstStyle/>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P2P僵尸网络必须拥有一定数量的僵尸主机才能有效地达到攻击目的，而使互联网上的主机变成僵尸主机的过程就是感染。</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感染的方式主要可分为两类：</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①手动感染方式，即攻击者利用系统漏洞(弱密码、远程溢出等)连接到主机，将僵尸程序拷贝到主机上，完成感染。</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②自动感染方式，即将僵尸程序与传统病毒传播技术、蠕虫主动传播技术和恶意代码等技术相互融合，完成僵尸程序的自动传播。</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方式①主要存在于早期僵尸网络之中，在P2P僵尸网络中感染方式②更为常见。</a:t>
            </a:r>
            <a:endParaRPr lang="zh-CN" altLang="en-US" sz="1600" dirty="0">
              <a:solidFill>
                <a:srgbClr val="000000"/>
              </a:solidFill>
              <a:effectLst/>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06375" y="1731645"/>
            <a:ext cx="5989320" cy="3337560"/>
          </a:xfrm>
          <a:prstGeom prst="rect">
            <a:avLst/>
          </a:prstGeom>
          <a:effectLst>
            <a:softEdge rad="1778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P2P</a:t>
            </a:r>
            <a:r>
              <a:rPr lang="zh-CN" altLang="en-US" dirty="0"/>
              <a:t>僵尸网络的工作过程</a:t>
            </a:r>
            <a:r>
              <a:rPr lang="en-US" altLang="zh-CN" dirty="0"/>
              <a:t>——</a:t>
            </a:r>
            <a:r>
              <a:rPr lang="zh-CN" altLang="en-US" dirty="0">
                <a:sym typeface="+mn-ea"/>
              </a:rPr>
              <a:t>组网与二次感染阶段</a:t>
            </a:r>
            <a:endParaRPr lang="en-US" altLang="zh-CN" dirty="0"/>
          </a:p>
        </p:txBody>
      </p:sp>
      <p:sp>
        <p:nvSpPr>
          <p:cNvPr id="3" name="文本框 2"/>
          <p:cNvSpPr txBox="1"/>
          <p:nvPr/>
        </p:nvSpPr>
        <p:spPr>
          <a:xfrm>
            <a:off x="6195695" y="1725930"/>
            <a:ext cx="5335270" cy="3077766"/>
          </a:xfrm>
          <a:prstGeom prst="rect">
            <a:avLst/>
          </a:prstGeom>
          <a:noFill/>
        </p:spPr>
        <p:txBody>
          <a:bodyPr wrap="square" rtlCol="0">
            <a:spAutoFit/>
          </a:bodyPr>
          <a:lstStyle/>
          <a:p>
            <a:pPr marL="0" marR="0" algn="l">
              <a:spcBef>
                <a:spcPts val="0"/>
              </a:spcBef>
              <a:spcAft>
                <a:spcPts val="0"/>
              </a:spcAft>
            </a:pPr>
            <a:endParaRPr lang="zh-CN" altLang="en-US" sz="1800" kern="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在这一阶段，新感染主机工作的大致步骤为：</a:t>
            </a: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①通过各种方式(随机扫描、连接父节点、连接预定义节点等)发现并加人P2P网络，并向网络其他节点通知它的加入；</a:t>
            </a: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②从相邻节点得到P2P网络全部或部分节点信息；</a:t>
            </a: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③在网络中寻找并下载二次感染代码，完成自身的更新，进人等待命令状态。这时新感染主机才成为了真正意义上的P2P僵尸主机。</a:t>
            </a:r>
            <a:endParaRPr lang="zh-CN" altLang="en-US" sz="1600" dirty="0">
              <a:solidFill>
                <a:srgbClr val="000000"/>
              </a:solidFill>
              <a:effectLst/>
              <a:latin typeface="微软雅黑" panose="020B0503020204020204" charset="-122"/>
              <a:ea typeface="微软雅黑" panose="020B0503020204020204" charset="-122"/>
            </a:endParaRPr>
          </a:p>
          <a:p>
            <a:pPr marL="0" marR="0" algn="l">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06375" y="1725930"/>
            <a:ext cx="5989320" cy="3338195"/>
          </a:xfrm>
          <a:prstGeom prst="rect">
            <a:avLst/>
          </a:prstGeom>
          <a:effectLst>
            <a:softEdge rad="1778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480" y="574675"/>
            <a:ext cx="8433435" cy="341630"/>
          </a:xfrm>
        </p:spPr>
        <p:txBody>
          <a:bodyPr/>
          <a:lstStyle/>
          <a:p>
            <a:r>
              <a:rPr lang="en-US" altLang="zh-CN" dirty="0"/>
              <a:t>P2P</a:t>
            </a:r>
            <a:r>
              <a:rPr lang="zh-CN" altLang="en-US" dirty="0"/>
              <a:t>僵尸网络的工作过程</a:t>
            </a:r>
            <a:r>
              <a:rPr lang="en-US" altLang="zh-CN" dirty="0"/>
              <a:t>——</a:t>
            </a:r>
            <a:r>
              <a:rPr lang="zh-CN" altLang="en-US" dirty="0"/>
              <a:t>接受与执行命令阶段</a:t>
            </a:r>
            <a:endParaRPr lang="zh-CN" altLang="en-US" dirty="0"/>
          </a:p>
        </p:txBody>
      </p:sp>
      <p:sp>
        <p:nvSpPr>
          <p:cNvPr id="3" name="文本框 2"/>
          <p:cNvSpPr txBox="1"/>
          <p:nvPr/>
        </p:nvSpPr>
        <p:spPr>
          <a:xfrm>
            <a:off x="5998845" y="1626870"/>
            <a:ext cx="5664200" cy="3879215"/>
          </a:xfrm>
          <a:prstGeom prst="rect">
            <a:avLst/>
          </a:prstGeom>
          <a:noFill/>
        </p:spPr>
        <p:txBody>
          <a:bodyPr wrap="square" rtlCol="0">
            <a:spAutoFit/>
          </a:bodyPr>
          <a:lstStyle/>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接受攻击者命令是此阶段首要任务，一般来讲分为“拉”方法(pul</a:t>
            </a:r>
            <a:r>
              <a:rPr lang="en-US" altLang="zh-CN" sz="1600" dirty="0">
                <a:solidFill>
                  <a:srgbClr val="000000"/>
                </a:solidFill>
                <a:effectLst/>
                <a:latin typeface="微软雅黑" panose="020B0503020204020204" charset="-122"/>
                <a:ea typeface="微软雅黑" panose="020B0503020204020204" charset="-122"/>
              </a:rPr>
              <a:t>l</a:t>
            </a:r>
            <a:r>
              <a:rPr lang="zh-CN" altLang="en-US" sz="1600" dirty="0">
                <a:solidFill>
                  <a:srgbClr val="000000"/>
                </a:solidFill>
                <a:effectLst/>
                <a:latin typeface="微软雅黑" panose="020B0503020204020204" charset="-122"/>
                <a:ea typeface="微软雅黑" panose="020B0503020204020204" charset="-122"/>
              </a:rPr>
              <a:t>)和“推”方法(push)。</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“拉”方法是指僵尸主机定期主动地从某一固定地址读取命令。而“推”方法是指僵尸主机被动地等待命令的到来，并且将命令传递到相邻节点。</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命令有唯一的标识符，以便僵尸主机确定是否执行过该命令。命令一般都需经过加密与认证，从而僵尸主机能够正确地判断命令的发出者是否是攻击者本人。</a:t>
            </a: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endParaRPr lang="zh-CN" altLang="en-US" sz="1600" dirty="0">
              <a:solidFill>
                <a:srgbClr val="000000"/>
              </a:solidFill>
              <a:effectLst/>
              <a:latin typeface="微软雅黑" panose="020B0503020204020204" charset="-122"/>
              <a:ea typeface="微软雅黑" panose="020B0503020204020204" charset="-122"/>
            </a:endParaRPr>
          </a:p>
          <a:p>
            <a:pPr marL="0" marR="0" algn="l">
              <a:lnSpc>
                <a:spcPct val="110000"/>
              </a:lnSpc>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一旦僵尸主机确定命令是新命令，并且确实是由攻击者发出，就调用恶意行为模块解析执行该命令，并将执行结果反馈给攻击者主机。</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p:txBody>
      </p:sp>
      <p:pic>
        <p:nvPicPr>
          <p:cNvPr id="6" name="图片 5" descr="C:\Users\Fishe\Desktop\接受.png接受"/>
          <p:cNvPicPr>
            <a:picLocks noChangeAspect="1"/>
          </p:cNvPicPr>
          <p:nvPr/>
        </p:nvPicPr>
        <p:blipFill>
          <a:blip r:embed="rId1"/>
          <a:srcRect/>
          <a:stretch>
            <a:fillRect/>
          </a:stretch>
        </p:blipFill>
        <p:spPr>
          <a:xfrm>
            <a:off x="274955" y="1887220"/>
            <a:ext cx="5723890" cy="3160395"/>
          </a:xfrm>
          <a:prstGeom prst="rect">
            <a:avLst/>
          </a:prstGeom>
          <a:effectLst>
            <a:softEdge rad="1778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03</a:t>
            </a:r>
            <a:endParaRPr lang="zh-CN" altLang="en-US" dirty="0"/>
          </a:p>
        </p:txBody>
      </p:sp>
      <p:sp>
        <p:nvSpPr>
          <p:cNvPr id="4" name="标题 3"/>
          <p:cNvSpPr>
            <a:spLocks noGrp="1"/>
          </p:cNvSpPr>
          <p:nvPr>
            <p:ph type="title"/>
          </p:nvPr>
        </p:nvSpPr>
        <p:spPr>
          <a:xfrm>
            <a:off x="1545590" y="3703442"/>
            <a:ext cx="5371795" cy="552357"/>
          </a:xfrm>
        </p:spPr>
        <p:txBody>
          <a:bodyPr/>
          <a:lstStyle/>
          <a:p>
            <a:pPr algn="ctr"/>
            <a:r>
              <a:rPr lang="zh-CN" altLang="en-US" dirty="0"/>
              <a:t>僵尸网络的危害及预防性措施</a:t>
            </a:r>
            <a:endParaRPr lang="zh-CN" altLang="en-US" dirty="0"/>
          </a:p>
        </p:txBody>
      </p:sp>
      <p:sp>
        <p:nvSpPr>
          <p:cNvPr id="7" name="矩形 6"/>
          <p:cNvSpPr/>
          <p:nvPr/>
        </p:nvSpPr>
        <p:spPr>
          <a:xfrm>
            <a:off x="106934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僵尸网络的攻击途径</a:t>
            </a:r>
            <a:endParaRPr lang="zh-CN" altLang="en-US" dirty="0"/>
          </a:p>
        </p:txBody>
      </p:sp>
      <p:grpSp>
        <p:nvGrpSpPr>
          <p:cNvPr id="20" name="组合 19"/>
          <p:cNvGrpSpPr/>
          <p:nvPr/>
        </p:nvGrpSpPr>
        <p:grpSpPr>
          <a:xfrm>
            <a:off x="1498054" y="1403495"/>
            <a:ext cx="4273210" cy="2113280"/>
            <a:chOff x="1310640" y="1391920"/>
            <a:chExt cx="4273210" cy="2113280"/>
          </a:xfrm>
        </p:grpSpPr>
        <p:sp>
          <p:nvSpPr>
            <p:cNvPr id="3" name="矩形: 圆角 2"/>
            <p:cNvSpPr/>
            <p:nvPr/>
          </p:nvSpPr>
          <p:spPr>
            <a:xfrm>
              <a:off x="1310640" y="1391920"/>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682024" y="1557692"/>
              <a:ext cx="3033734" cy="584775"/>
            </a:xfrm>
            <a:prstGeom prst="rect">
              <a:avLst/>
            </a:prstGeom>
            <a:noFill/>
          </p:spPr>
          <p:txBody>
            <a:bodyPr wrap="square" lIns="0" rtlCol="0">
              <a:spAutoFit/>
            </a:bodyPr>
            <a:lstStyle/>
            <a:p>
              <a:r>
                <a:rPr lang="zh-CN" altLang="en-US" sz="3200" dirty="0">
                  <a:solidFill>
                    <a:schemeClr val="accent1"/>
                  </a:solidFill>
                  <a:latin typeface="Impact" panose="020B0806030902050204" pitchFamily="34" charset="0"/>
                </a:rPr>
                <a:t>邮件附件</a:t>
              </a:r>
              <a:endParaRPr lang="zh-CN" altLang="en-US" sz="3200" dirty="0">
                <a:solidFill>
                  <a:schemeClr val="accent1"/>
                </a:solidFill>
                <a:latin typeface="Impact" panose="020B0806030902050204" pitchFamily="34" charset="0"/>
              </a:endParaRPr>
            </a:p>
          </p:txBody>
        </p:sp>
        <p:sp>
          <p:nvSpPr>
            <p:cNvPr id="19" name="文本框 18"/>
            <p:cNvSpPr txBox="1"/>
            <p:nvPr/>
          </p:nvSpPr>
          <p:spPr>
            <a:xfrm>
              <a:off x="1682024" y="2143737"/>
              <a:ext cx="3575254" cy="829945"/>
            </a:xfrm>
            <a:prstGeom prst="rect">
              <a:avLst/>
            </a:prstGeom>
            <a:noFill/>
          </p:spPr>
          <p:txBody>
            <a:bodyPr wrap="square" lIns="0" rtlCol="0">
              <a:spAutoFit/>
            </a:bodyPr>
            <a:lstStyle/>
            <a:p>
              <a:r>
                <a:rPr lang="zh-CN" altLang="en-US" sz="1600" dirty="0"/>
                <a:t>恶意程序将随垃圾邮件或钓鱼式网络威胁的邮件附件发出，企图引用户打开附件以开启漏洞攻击程序</a:t>
              </a:r>
              <a:endParaRPr lang="zh-CN" altLang="en-US" sz="1600" dirty="0"/>
            </a:p>
          </p:txBody>
        </p:sp>
      </p:grpSp>
      <p:grpSp>
        <p:nvGrpSpPr>
          <p:cNvPr id="29" name="组合 28"/>
          <p:cNvGrpSpPr/>
          <p:nvPr/>
        </p:nvGrpSpPr>
        <p:grpSpPr>
          <a:xfrm>
            <a:off x="6420737" y="1403495"/>
            <a:ext cx="4273210" cy="2113280"/>
            <a:chOff x="6229881" y="1415070"/>
            <a:chExt cx="4273210" cy="2113280"/>
          </a:xfrm>
        </p:grpSpPr>
        <p:sp>
          <p:nvSpPr>
            <p:cNvPr id="22" name="矩形: 圆角 21"/>
            <p:cNvSpPr/>
            <p:nvPr/>
          </p:nvSpPr>
          <p:spPr>
            <a:xfrm>
              <a:off x="6229881" y="1415070"/>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6601265" y="1580842"/>
              <a:ext cx="3247324" cy="584775"/>
            </a:xfrm>
            <a:prstGeom prst="rect">
              <a:avLst/>
            </a:prstGeom>
            <a:noFill/>
          </p:spPr>
          <p:txBody>
            <a:bodyPr wrap="square" lIns="0" rtlCol="0">
              <a:spAutoFit/>
            </a:bodyPr>
            <a:lstStyle/>
            <a:p>
              <a:r>
                <a:rPr lang="zh-CN" altLang="en-US" sz="3200" dirty="0">
                  <a:solidFill>
                    <a:schemeClr val="accent2"/>
                  </a:solidFill>
                  <a:latin typeface="Impact" panose="020B0806030902050204" pitchFamily="34" charset="0"/>
                </a:rPr>
                <a:t>网站</a:t>
              </a:r>
              <a:endParaRPr lang="zh-CN" altLang="en-US" sz="3200" dirty="0">
                <a:solidFill>
                  <a:schemeClr val="accent2"/>
                </a:solidFill>
                <a:latin typeface="Impact" panose="020B0806030902050204" pitchFamily="34" charset="0"/>
              </a:endParaRPr>
            </a:p>
          </p:txBody>
        </p:sp>
        <p:sp>
          <p:nvSpPr>
            <p:cNvPr id="26" name="文本框 25"/>
            <p:cNvSpPr txBox="1"/>
            <p:nvPr/>
          </p:nvSpPr>
          <p:spPr>
            <a:xfrm>
              <a:off x="6601265" y="2165617"/>
              <a:ext cx="3565070" cy="830997"/>
            </a:xfrm>
            <a:prstGeom prst="rect">
              <a:avLst/>
            </a:prstGeom>
            <a:noFill/>
          </p:spPr>
          <p:txBody>
            <a:bodyPr wrap="square" lIns="0" rtlCol="0">
              <a:spAutoFit/>
            </a:bodyPr>
            <a:lstStyle/>
            <a:p>
              <a:pPr marL="0" marR="0" algn="just">
                <a:spcBef>
                  <a:spcPts val="0"/>
                </a:spcBef>
                <a:spcAft>
                  <a:spcPts val="0"/>
                </a:spcAft>
              </a:pPr>
              <a:r>
                <a:rPr lang="zh-CN" altLang="en-US" sz="1600" dirty="0"/>
                <a:t>受病毒感染网站通常包含可于浏览器在后台执行的恶意程序，引发一连串事件 展开系统漏洞侵入和感染</a:t>
              </a:r>
              <a:endParaRPr lang="zh-CN" altLang="en-US" sz="1600" dirty="0">
                <a:solidFill>
                  <a:srgbClr val="333333"/>
                </a:solidFill>
                <a:latin typeface="Helvetica Neue"/>
              </a:endParaRPr>
            </a:p>
          </p:txBody>
        </p:sp>
      </p:grpSp>
      <p:grpSp>
        <p:nvGrpSpPr>
          <p:cNvPr id="38" name="组合 37"/>
          <p:cNvGrpSpPr/>
          <p:nvPr/>
        </p:nvGrpSpPr>
        <p:grpSpPr>
          <a:xfrm>
            <a:off x="1498054" y="3826429"/>
            <a:ext cx="4273210" cy="2113280"/>
            <a:chOff x="1310640" y="3784546"/>
            <a:chExt cx="4273210" cy="2113280"/>
          </a:xfrm>
        </p:grpSpPr>
        <p:sp>
          <p:nvSpPr>
            <p:cNvPr id="31" name="矩形: 圆角 30"/>
            <p:cNvSpPr/>
            <p:nvPr/>
          </p:nvSpPr>
          <p:spPr>
            <a:xfrm>
              <a:off x="1310640" y="3784546"/>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1682023" y="3950318"/>
              <a:ext cx="3382919" cy="584775"/>
            </a:xfrm>
            <a:prstGeom prst="rect">
              <a:avLst/>
            </a:prstGeom>
            <a:noFill/>
          </p:spPr>
          <p:txBody>
            <a:bodyPr wrap="square" lIns="0" rtlCol="0">
              <a:spAutoFit/>
            </a:bodyPr>
            <a:lstStyle/>
            <a:p>
              <a:r>
                <a:rPr lang="zh-CN" altLang="en-US" sz="3200" dirty="0">
                  <a:solidFill>
                    <a:schemeClr val="accent2"/>
                  </a:solidFill>
                  <a:latin typeface="Impact" panose="020B0806030902050204" pitchFamily="34" charset="0"/>
                </a:rPr>
                <a:t>远程访问</a:t>
              </a:r>
              <a:endParaRPr lang="zh-CN" altLang="en-US" sz="3200" dirty="0">
                <a:solidFill>
                  <a:schemeClr val="accent2"/>
                </a:solidFill>
                <a:latin typeface="Impact" panose="020B0806030902050204" pitchFamily="34" charset="0"/>
              </a:endParaRPr>
            </a:p>
          </p:txBody>
        </p:sp>
        <p:sp>
          <p:nvSpPr>
            <p:cNvPr id="34" name="文本框 33"/>
            <p:cNvSpPr txBox="1"/>
            <p:nvPr/>
          </p:nvSpPr>
          <p:spPr>
            <a:xfrm>
              <a:off x="1682023" y="4591062"/>
              <a:ext cx="3363875" cy="583565"/>
            </a:xfrm>
            <a:prstGeom prst="rect">
              <a:avLst/>
            </a:prstGeom>
            <a:noFill/>
          </p:spPr>
          <p:txBody>
            <a:bodyPr wrap="square" lIns="0" rtlCol="0">
              <a:spAutoFit/>
            </a:bodyPr>
            <a:lstStyle/>
            <a:p>
              <a:r>
                <a:rPr lang="en-US" altLang="zh-CN" sz="1600" dirty="0"/>
                <a:t>IoT</a:t>
              </a:r>
              <a:r>
                <a:rPr lang="zh-CN" altLang="en-US" sz="1600" dirty="0"/>
                <a:t>设备曝露在互联网，让黑客用出厂认证信息直接访问设备</a:t>
              </a:r>
              <a:endParaRPr lang="zh-CN" altLang="en-US" sz="1600" dirty="0"/>
            </a:p>
          </p:txBody>
        </p:sp>
      </p:grpSp>
      <p:grpSp>
        <p:nvGrpSpPr>
          <p:cNvPr id="47" name="组合 46"/>
          <p:cNvGrpSpPr/>
          <p:nvPr/>
        </p:nvGrpSpPr>
        <p:grpSpPr>
          <a:xfrm>
            <a:off x="6420737" y="3832144"/>
            <a:ext cx="4273210" cy="2113280"/>
            <a:chOff x="6236766" y="3879742"/>
            <a:chExt cx="4273210" cy="2113280"/>
          </a:xfrm>
        </p:grpSpPr>
        <p:sp>
          <p:nvSpPr>
            <p:cNvPr id="40" name="矩形: 圆角 39"/>
            <p:cNvSpPr/>
            <p:nvPr/>
          </p:nvSpPr>
          <p:spPr>
            <a:xfrm>
              <a:off x="6236766" y="3879742"/>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6608150" y="4045514"/>
              <a:ext cx="3337036" cy="584775"/>
            </a:xfrm>
            <a:prstGeom prst="rect">
              <a:avLst/>
            </a:prstGeom>
            <a:noFill/>
          </p:spPr>
          <p:txBody>
            <a:bodyPr wrap="square" lIns="0" rtlCol="0">
              <a:spAutoFit/>
            </a:bodyPr>
            <a:lstStyle/>
            <a:p>
              <a:r>
                <a:rPr lang="en-US" altLang="zh-CN" sz="3200" dirty="0">
                  <a:solidFill>
                    <a:schemeClr val="accent1"/>
                  </a:solidFill>
                  <a:latin typeface="Impact" panose="020B0806030902050204" pitchFamily="34" charset="0"/>
                </a:rPr>
                <a:t>USB </a:t>
              </a:r>
              <a:r>
                <a:rPr lang="zh-CN" altLang="en-US" sz="3200" dirty="0">
                  <a:solidFill>
                    <a:schemeClr val="accent1"/>
                  </a:solidFill>
                  <a:latin typeface="Impact" panose="020B0806030902050204" pitchFamily="34" charset="0"/>
                </a:rPr>
                <a:t>设备</a:t>
              </a:r>
              <a:endParaRPr lang="zh-CN" altLang="en-US" sz="3200" dirty="0">
                <a:solidFill>
                  <a:schemeClr val="accent1"/>
                </a:solidFill>
                <a:latin typeface="Impact" panose="020B0806030902050204" pitchFamily="34" charset="0"/>
              </a:endParaRPr>
            </a:p>
          </p:txBody>
        </p:sp>
        <p:sp>
          <p:nvSpPr>
            <p:cNvPr id="44" name="文本框 43"/>
            <p:cNvSpPr txBox="1"/>
            <p:nvPr/>
          </p:nvSpPr>
          <p:spPr>
            <a:xfrm>
              <a:off x="6662512" y="4630289"/>
              <a:ext cx="3565069" cy="1076325"/>
            </a:xfrm>
            <a:prstGeom prst="rect">
              <a:avLst/>
            </a:prstGeom>
            <a:noFill/>
          </p:spPr>
          <p:txBody>
            <a:bodyPr wrap="square" lIns="0" rtlCol="0">
              <a:spAutoFit/>
            </a:bodyPr>
            <a:lstStyle/>
            <a:p>
              <a:r>
                <a:rPr lang="zh-CN" altLang="en-US" sz="1600" dirty="0"/>
                <a:t>即使这些病毒侵入技术非常盛行，另外一个很大的危机就是用户毫无防备地把未知来源的</a:t>
              </a:r>
              <a:r>
                <a:rPr lang="en-US" altLang="zh-CN" sz="1600" dirty="0"/>
                <a:t>USB</a:t>
              </a:r>
              <a:r>
                <a:rPr lang="zh-CN" altLang="en-US" sz="1600" dirty="0"/>
                <a:t>设备插入电脑，将恶意程序引入电脑系统中</a:t>
              </a:r>
              <a:endParaRPr lang="zh-CN" altLang="en-US" sz="1600" dirty="0">
                <a:solidFill>
                  <a:srgbClr val="333333"/>
                </a:solidFill>
                <a:latin typeface="Helvetica Neu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92482" y="1169894"/>
            <a:ext cx="10650966" cy="5029583"/>
          </a:xfrm>
          <a:prstGeom prst="rect">
            <a:avLst/>
          </a:prstGeom>
          <a:solidFill>
            <a:schemeClr val="accent1">
              <a:alpha val="90000"/>
            </a:schemeClr>
          </a:solidFill>
          <a:ln>
            <a:no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僵尸网络的危害</a:t>
            </a:r>
            <a:endParaRPr lang="zh-CN" altLang="en-US"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2616" y="1412415"/>
            <a:ext cx="10130698" cy="4544540"/>
          </a:xfrm>
          <a:prstGeom prst="rect">
            <a:avLst/>
          </a:prstGeom>
        </p:spPr>
      </p:pic>
      <p:cxnSp>
        <p:nvCxnSpPr>
          <p:cNvPr id="3" name="直接连接符 2"/>
          <p:cNvCxnSpPr/>
          <p:nvPr/>
        </p:nvCxnSpPr>
        <p:spPr>
          <a:xfrm flipV="1">
            <a:off x="8222615" y="4892040"/>
            <a:ext cx="2653030" cy="10795"/>
          </a:xfrm>
          <a:prstGeom prst="line">
            <a:avLst/>
          </a:prstGeom>
        </p:spPr>
        <p:style>
          <a:lnRef idx="1">
            <a:schemeClr val="accent2"/>
          </a:lnRef>
          <a:fillRef idx="0">
            <a:schemeClr val="accent2"/>
          </a:fillRef>
          <a:effectRef idx="0">
            <a:schemeClr val="accent2"/>
          </a:effectRef>
          <a:fontRef idx="minor">
            <a:schemeClr val="tx1"/>
          </a:fontRef>
        </p:style>
      </p:cxnSp>
      <p:cxnSp>
        <p:nvCxnSpPr>
          <p:cNvPr id="4" name="直接连接符 3"/>
          <p:cNvCxnSpPr/>
          <p:nvPr/>
        </p:nvCxnSpPr>
        <p:spPr>
          <a:xfrm>
            <a:off x="3897630" y="5215255"/>
            <a:ext cx="287782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僵尸网络的危害</a:t>
            </a:r>
            <a:endParaRPr lang="zh-CN" altLang="en-US" dirty="0"/>
          </a:p>
        </p:txBody>
      </p:sp>
      <p:grpSp>
        <p:nvGrpSpPr>
          <p:cNvPr id="20" name="组合 19"/>
          <p:cNvGrpSpPr/>
          <p:nvPr/>
        </p:nvGrpSpPr>
        <p:grpSpPr>
          <a:xfrm>
            <a:off x="1498054" y="1400320"/>
            <a:ext cx="4273210" cy="2113280"/>
            <a:chOff x="1310640" y="1391920"/>
            <a:chExt cx="4273210" cy="2113280"/>
          </a:xfrm>
        </p:grpSpPr>
        <p:sp>
          <p:nvSpPr>
            <p:cNvPr id="3" name="矩形: 圆角 2"/>
            <p:cNvSpPr/>
            <p:nvPr/>
          </p:nvSpPr>
          <p:spPr>
            <a:xfrm>
              <a:off x="1310640" y="1391920"/>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682024" y="1557692"/>
              <a:ext cx="3033734" cy="584775"/>
            </a:xfrm>
            <a:prstGeom prst="rect">
              <a:avLst/>
            </a:prstGeom>
            <a:noFill/>
          </p:spPr>
          <p:txBody>
            <a:bodyPr wrap="square" lIns="0" rtlCol="0">
              <a:spAutoFit/>
            </a:bodyPr>
            <a:lstStyle/>
            <a:p>
              <a:r>
                <a:rPr lang="zh-CN" altLang="en-US" sz="3200" dirty="0">
                  <a:solidFill>
                    <a:schemeClr val="accent1"/>
                  </a:solidFill>
                  <a:latin typeface="Impact" panose="020B0806030902050204" pitchFamily="34" charset="0"/>
                </a:rPr>
                <a:t>发动</a:t>
              </a:r>
              <a:r>
                <a:rPr lang="en-US" altLang="zh-CN" sz="3200" dirty="0">
                  <a:solidFill>
                    <a:schemeClr val="accent1"/>
                  </a:solidFill>
                  <a:latin typeface="Impact" panose="020B0806030902050204" pitchFamily="34" charset="0"/>
                </a:rPr>
                <a:t>DDoS</a:t>
              </a:r>
              <a:r>
                <a:rPr lang="zh-CN" altLang="en-US" sz="3200" dirty="0">
                  <a:solidFill>
                    <a:schemeClr val="accent1"/>
                  </a:solidFill>
                  <a:latin typeface="Impact" panose="020B0806030902050204" pitchFamily="34" charset="0"/>
                </a:rPr>
                <a:t>攻击</a:t>
              </a:r>
              <a:endParaRPr lang="zh-CN" altLang="en-US" sz="3200" dirty="0">
                <a:solidFill>
                  <a:schemeClr val="accent1"/>
                </a:solidFill>
                <a:latin typeface="Impact" panose="020B0806030902050204" pitchFamily="34" charset="0"/>
              </a:endParaRPr>
            </a:p>
          </p:txBody>
        </p:sp>
        <p:sp>
          <p:nvSpPr>
            <p:cNvPr id="19" name="文本框 18"/>
            <p:cNvSpPr txBox="1"/>
            <p:nvPr/>
          </p:nvSpPr>
          <p:spPr>
            <a:xfrm>
              <a:off x="1682024" y="2142467"/>
              <a:ext cx="3575254" cy="1077218"/>
            </a:xfrm>
            <a:prstGeom prst="rect">
              <a:avLst/>
            </a:prstGeom>
            <a:noFill/>
          </p:spPr>
          <p:txBody>
            <a:bodyPr wrap="square" lIns="0" rtlCol="0">
              <a:spAutoFit/>
            </a:bodyPr>
            <a:lstStyle/>
            <a:p>
              <a:r>
                <a:rPr lang="zh-CN" altLang="en-US" sz="1600" b="0" i="0" dirty="0">
                  <a:solidFill>
                    <a:srgbClr val="333333"/>
                  </a:solidFill>
                  <a:effectLst/>
                  <a:latin typeface="Helvetica Neue"/>
                </a:rPr>
                <a:t>处于不同位置的多个攻击者同时向一个或数个目标发动攻击，或者一个攻击者控制了位于不同位置的多台机器并利用这些机器对受害者同时实施攻击</a:t>
              </a:r>
              <a:endParaRPr lang="zh-CN" altLang="en-US" sz="1600" dirty="0"/>
            </a:p>
          </p:txBody>
        </p:sp>
      </p:grpSp>
      <p:grpSp>
        <p:nvGrpSpPr>
          <p:cNvPr id="29" name="组合 28"/>
          <p:cNvGrpSpPr/>
          <p:nvPr/>
        </p:nvGrpSpPr>
        <p:grpSpPr>
          <a:xfrm>
            <a:off x="6420737" y="1403495"/>
            <a:ext cx="4273210" cy="2113280"/>
            <a:chOff x="6229881" y="1415070"/>
            <a:chExt cx="4273210" cy="2113280"/>
          </a:xfrm>
        </p:grpSpPr>
        <p:sp>
          <p:nvSpPr>
            <p:cNvPr id="22" name="矩形: 圆角 21"/>
            <p:cNvSpPr/>
            <p:nvPr/>
          </p:nvSpPr>
          <p:spPr>
            <a:xfrm>
              <a:off x="6229881" y="1415070"/>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6601265" y="1580842"/>
              <a:ext cx="3247324" cy="584775"/>
            </a:xfrm>
            <a:prstGeom prst="rect">
              <a:avLst/>
            </a:prstGeom>
            <a:noFill/>
          </p:spPr>
          <p:txBody>
            <a:bodyPr wrap="square" lIns="0" rtlCol="0">
              <a:spAutoFit/>
            </a:bodyPr>
            <a:lstStyle/>
            <a:p>
              <a:r>
                <a:rPr lang="zh-CN" altLang="en-US" sz="3200" dirty="0">
                  <a:solidFill>
                    <a:schemeClr val="accent2"/>
                  </a:solidFill>
                  <a:latin typeface="Impact" panose="020B0806030902050204" pitchFamily="34" charset="0"/>
                </a:rPr>
                <a:t>发送垃圾邮件</a:t>
              </a:r>
              <a:endParaRPr lang="zh-CN" altLang="en-US" sz="3200" dirty="0">
                <a:solidFill>
                  <a:schemeClr val="accent2"/>
                </a:solidFill>
                <a:latin typeface="Impact" panose="020B0806030902050204" pitchFamily="34" charset="0"/>
              </a:endParaRPr>
            </a:p>
          </p:txBody>
        </p:sp>
        <p:sp>
          <p:nvSpPr>
            <p:cNvPr id="26" name="文本框 25"/>
            <p:cNvSpPr txBox="1"/>
            <p:nvPr/>
          </p:nvSpPr>
          <p:spPr>
            <a:xfrm>
              <a:off x="6601265" y="2165617"/>
              <a:ext cx="3565070" cy="1077218"/>
            </a:xfrm>
            <a:prstGeom prst="rect">
              <a:avLst/>
            </a:prstGeom>
            <a:noFill/>
          </p:spPr>
          <p:txBody>
            <a:bodyPr wrap="square" lIns="0" rtlCol="0">
              <a:spAutoFit/>
            </a:bodyPr>
            <a:lstStyle/>
            <a:p>
              <a:pPr marL="0" marR="0" algn="just">
                <a:spcBef>
                  <a:spcPts val="0"/>
                </a:spcBef>
                <a:spcAft>
                  <a:spcPts val="0"/>
                </a:spcAft>
              </a:pPr>
              <a:r>
                <a:rPr lang="zh-CN" altLang="en-US" sz="1600" dirty="0">
                  <a:solidFill>
                    <a:srgbClr val="333333"/>
                  </a:solidFill>
                  <a:latin typeface="Helvetica Neue"/>
                </a:rPr>
                <a:t>在一个僵尸网络和上千个僵尸工具的帮助下，攻击者可以发送大量的大邮件垃圾邮件和诈骗邮件，有些僵尸工具也执行特殊的功能</a:t>
              </a:r>
              <a:r>
                <a:rPr lang="en-US" altLang="zh-CN" sz="1600" dirty="0">
                  <a:solidFill>
                    <a:srgbClr val="333333"/>
                  </a:solidFill>
                  <a:latin typeface="Helvetica Neue"/>
                </a:rPr>
                <a:t>-</a:t>
              </a:r>
              <a:r>
                <a:rPr lang="zh-CN" altLang="en-US" sz="1600" dirty="0">
                  <a:solidFill>
                    <a:srgbClr val="333333"/>
                  </a:solidFill>
                  <a:latin typeface="Helvetica Neue"/>
                </a:rPr>
                <a:t>收集电子邮件地址</a:t>
              </a:r>
              <a:endParaRPr lang="zh-CN" altLang="en-US" sz="1600" dirty="0">
                <a:solidFill>
                  <a:srgbClr val="333333"/>
                </a:solidFill>
                <a:latin typeface="Helvetica Neue"/>
              </a:endParaRPr>
            </a:p>
          </p:txBody>
        </p:sp>
      </p:grpSp>
      <p:grpSp>
        <p:nvGrpSpPr>
          <p:cNvPr id="38" name="组合 37"/>
          <p:cNvGrpSpPr/>
          <p:nvPr/>
        </p:nvGrpSpPr>
        <p:grpSpPr>
          <a:xfrm>
            <a:off x="1498054" y="3832144"/>
            <a:ext cx="4273210" cy="2113280"/>
            <a:chOff x="1310640" y="3784546"/>
            <a:chExt cx="4273210" cy="2113280"/>
          </a:xfrm>
        </p:grpSpPr>
        <p:sp>
          <p:nvSpPr>
            <p:cNvPr id="31" name="矩形: 圆角 30"/>
            <p:cNvSpPr/>
            <p:nvPr/>
          </p:nvSpPr>
          <p:spPr>
            <a:xfrm>
              <a:off x="1310640" y="3784546"/>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1682023" y="3950318"/>
              <a:ext cx="3382919" cy="584775"/>
            </a:xfrm>
            <a:prstGeom prst="rect">
              <a:avLst/>
            </a:prstGeom>
            <a:noFill/>
          </p:spPr>
          <p:txBody>
            <a:bodyPr wrap="square" lIns="0" rtlCol="0">
              <a:spAutoFit/>
            </a:bodyPr>
            <a:lstStyle/>
            <a:p>
              <a:r>
                <a:rPr lang="zh-CN" altLang="en-US" sz="3200" dirty="0">
                  <a:solidFill>
                    <a:schemeClr val="accent2"/>
                  </a:solidFill>
                  <a:latin typeface="Impact" panose="020B0806030902050204" pitchFamily="34" charset="0"/>
                </a:rPr>
                <a:t>监听用户敏感信息</a:t>
              </a:r>
              <a:endParaRPr lang="zh-CN" altLang="en-US" sz="3200" dirty="0">
                <a:solidFill>
                  <a:schemeClr val="accent2"/>
                </a:solidFill>
                <a:latin typeface="Impact" panose="020B0806030902050204" pitchFamily="34" charset="0"/>
              </a:endParaRPr>
            </a:p>
          </p:txBody>
        </p:sp>
        <p:sp>
          <p:nvSpPr>
            <p:cNvPr id="34" name="文本框 33"/>
            <p:cNvSpPr txBox="1"/>
            <p:nvPr/>
          </p:nvSpPr>
          <p:spPr>
            <a:xfrm>
              <a:off x="1682023" y="4591062"/>
              <a:ext cx="3363875" cy="1077218"/>
            </a:xfrm>
            <a:prstGeom prst="rect">
              <a:avLst/>
            </a:prstGeom>
            <a:noFill/>
          </p:spPr>
          <p:txBody>
            <a:bodyPr wrap="square" lIns="0" rtlCol="0">
              <a:spAutoFit/>
            </a:bodyPr>
            <a:lstStyle/>
            <a:p>
              <a:r>
                <a:rPr lang="zh-CN" altLang="en-US" sz="1600" b="0" i="0" dirty="0">
                  <a:solidFill>
                    <a:srgbClr val="4D4D4D"/>
                  </a:solidFill>
                  <a:effectLst/>
                  <a:latin typeface="-apple-system"/>
                </a:rPr>
                <a:t>僵尸工具也可用数据包监听器来观察通过一台已被攻陷主机上令人感兴趣的明文数据。监听器大部分被用于提取敏感信息，例如用户名和密码</a:t>
              </a:r>
              <a:endParaRPr lang="zh-CN" altLang="en-US" sz="1600" dirty="0"/>
            </a:p>
          </p:txBody>
        </p:sp>
      </p:grpSp>
      <p:grpSp>
        <p:nvGrpSpPr>
          <p:cNvPr id="47" name="组合 46"/>
          <p:cNvGrpSpPr/>
          <p:nvPr/>
        </p:nvGrpSpPr>
        <p:grpSpPr>
          <a:xfrm>
            <a:off x="6420737" y="3832144"/>
            <a:ext cx="4273210" cy="2113280"/>
            <a:chOff x="6236766" y="3879742"/>
            <a:chExt cx="4273210" cy="2113280"/>
          </a:xfrm>
        </p:grpSpPr>
        <p:sp>
          <p:nvSpPr>
            <p:cNvPr id="40" name="矩形: 圆角 39"/>
            <p:cNvSpPr/>
            <p:nvPr/>
          </p:nvSpPr>
          <p:spPr>
            <a:xfrm>
              <a:off x="6236766" y="3879742"/>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6608150" y="4045514"/>
              <a:ext cx="3337036" cy="584775"/>
            </a:xfrm>
            <a:prstGeom prst="rect">
              <a:avLst/>
            </a:prstGeom>
            <a:noFill/>
          </p:spPr>
          <p:txBody>
            <a:bodyPr wrap="square" lIns="0" rtlCol="0">
              <a:spAutoFit/>
            </a:bodyPr>
            <a:lstStyle/>
            <a:p>
              <a:r>
                <a:rPr lang="zh-CN" altLang="en-US" sz="3200" dirty="0">
                  <a:solidFill>
                    <a:schemeClr val="accent1"/>
                  </a:solidFill>
                  <a:latin typeface="Impact" panose="020B0806030902050204" pitchFamily="34" charset="0"/>
                </a:rPr>
                <a:t>伪造点击量</a:t>
              </a:r>
              <a:endParaRPr lang="zh-CN" altLang="en-US" sz="3200" dirty="0">
                <a:solidFill>
                  <a:schemeClr val="accent1"/>
                </a:solidFill>
                <a:latin typeface="Impact" panose="020B0806030902050204" pitchFamily="34" charset="0"/>
              </a:endParaRPr>
            </a:p>
          </p:txBody>
        </p:sp>
        <p:sp>
          <p:nvSpPr>
            <p:cNvPr id="44" name="文本框 43"/>
            <p:cNvSpPr txBox="1"/>
            <p:nvPr/>
          </p:nvSpPr>
          <p:spPr>
            <a:xfrm>
              <a:off x="6608151" y="4563147"/>
              <a:ext cx="3565069" cy="1323439"/>
            </a:xfrm>
            <a:prstGeom prst="rect">
              <a:avLst/>
            </a:prstGeom>
            <a:noFill/>
          </p:spPr>
          <p:txBody>
            <a:bodyPr wrap="square" lIns="0" rtlCol="0">
              <a:spAutoFit/>
            </a:bodyPr>
            <a:lstStyle/>
            <a:p>
              <a:r>
                <a:rPr lang="zh-CN" altLang="en-US" sz="1600" dirty="0">
                  <a:solidFill>
                    <a:srgbClr val="333333"/>
                  </a:solidFill>
                  <a:latin typeface="Helvetica Neue"/>
                </a:rPr>
                <a:t>在僵尸网络的帮助下，广告点击可以自动化，让数千僵尸工具点击弹出广告。如果僵尸工具劫持了攻陷主机的起始页面，当受害者使用浏览器的时候点击就被执行</a:t>
              </a:r>
              <a:endParaRPr lang="zh-CN" altLang="en-US" sz="1600" dirty="0">
                <a:solidFill>
                  <a:srgbClr val="333333"/>
                </a:solidFill>
                <a:latin typeface="Helvetica Neue"/>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预防措施</a:t>
            </a:r>
            <a:endParaRPr lang="zh-CN" altLang="en-US" dirty="0"/>
          </a:p>
        </p:txBody>
      </p:sp>
      <p:grpSp>
        <p:nvGrpSpPr>
          <p:cNvPr id="3" name="组合 2"/>
          <p:cNvGrpSpPr/>
          <p:nvPr/>
        </p:nvGrpSpPr>
        <p:grpSpPr>
          <a:xfrm>
            <a:off x="660400" y="1817881"/>
            <a:ext cx="3193709" cy="3791198"/>
            <a:chOff x="660400" y="1817881"/>
            <a:chExt cx="3193709" cy="3791198"/>
          </a:xfrm>
        </p:grpSpPr>
        <p:sp>
          <p:nvSpPr>
            <p:cNvPr id="5" name="矩形: 圆角 4"/>
            <p:cNvSpPr/>
            <p:nvPr/>
          </p:nvSpPr>
          <p:spPr>
            <a:xfrm>
              <a:off x="660400"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a:p>
          </p:txBody>
        </p:sp>
        <p:sp>
          <p:nvSpPr>
            <p:cNvPr id="6" name="文本框 5"/>
            <p:cNvSpPr txBox="1"/>
            <p:nvPr/>
          </p:nvSpPr>
          <p:spPr>
            <a:xfrm>
              <a:off x="1221851" y="1888991"/>
              <a:ext cx="2158243" cy="675314"/>
            </a:xfrm>
            <a:prstGeom prst="roundRect">
              <a:avLst>
                <a:gd name="adj" fmla="val 12394"/>
              </a:avLst>
            </a:prstGeom>
            <a:noFill/>
          </p:spPr>
          <p:txBody>
            <a:bodyPr wrap="square" lIns="72000" rIns="72000" rtlCol="0" anchor="ctr" anchorCtr="0">
              <a:noAutofit/>
            </a:bodyPr>
            <a:lstStyle/>
            <a:p>
              <a:pPr marL="0" marR="0" algn="ctr">
                <a:spcBef>
                  <a:spcPts val="0"/>
                </a:spcBef>
                <a:spcAft>
                  <a:spcPts val="0"/>
                </a:spcAft>
              </a:pPr>
              <a:r>
                <a:rPr lang="zh-CN" altLang="en-US" sz="2000" b="1" dirty="0">
                  <a:solidFill>
                    <a:schemeClr val="accent1"/>
                  </a:solidFill>
                  <a:latin typeface="+mj-ea"/>
                  <a:ea typeface="+mj-ea"/>
                </a:rPr>
                <a:t>全面的流量监控监测异常流量</a:t>
              </a:r>
              <a:endParaRPr lang="zh-CN" altLang="en-US" sz="2000" b="1" dirty="0">
                <a:solidFill>
                  <a:schemeClr val="accent1"/>
                </a:solidFill>
                <a:latin typeface="+mj-ea"/>
                <a:ea typeface="+mj-ea"/>
              </a:endParaRPr>
            </a:p>
          </p:txBody>
        </p:sp>
        <p:cxnSp>
          <p:nvCxnSpPr>
            <p:cNvPr id="8" name="直接连接符 7"/>
            <p:cNvCxnSpPr/>
            <p:nvPr/>
          </p:nvCxnSpPr>
          <p:spPr>
            <a:xfrm>
              <a:off x="1617762"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19785" y="2823086"/>
              <a:ext cx="2856865" cy="2306955"/>
            </a:xfrm>
            <a:prstGeom prst="rect">
              <a:avLst/>
            </a:prstGeom>
            <a:noFill/>
          </p:spPr>
          <p:txBody>
            <a:bodyPr wrap="square" lIns="72000" rIns="72000" rtlCol="0">
              <a:spAutoFit/>
            </a:bodyPr>
            <a:lstStyle/>
            <a:p>
              <a:pPr marL="0" marR="0" algn="just">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（1）数据储备和分析是检测威胁的本质。要对全网流量关键信息提取统计分析，比如流量走向，时间，频次等等，为了大数据统计分析做储备；</a:t>
              </a:r>
              <a:endParaRPr lang="zh-CN" altLang="en-US" sz="1600" dirty="0">
                <a:solidFill>
                  <a:srgbClr val="000000"/>
                </a:solidFill>
                <a:effectLst/>
                <a:latin typeface="微软雅黑" panose="020B0503020204020204" charset="-122"/>
                <a:ea typeface="微软雅黑" panose="020B0503020204020204" charset="-122"/>
              </a:endParaRPr>
            </a:p>
            <a:p>
              <a:pPr marL="0" marR="0" algn="just">
                <a:spcBef>
                  <a:spcPts val="0"/>
                </a:spcBef>
                <a:spcAft>
                  <a:spcPts val="0"/>
                </a:spcAft>
                <a:buClrTx/>
                <a:buSzTx/>
                <a:buNone/>
              </a:pPr>
              <a:endParaRPr lang="zh-CN" altLang="en-US" sz="1600" dirty="0">
                <a:solidFill>
                  <a:srgbClr val="000000"/>
                </a:solidFill>
                <a:effectLst/>
                <a:latin typeface="微软雅黑" panose="020B0503020204020204" charset="-122"/>
                <a:ea typeface="微软雅黑" panose="020B0503020204020204" charset="-122"/>
              </a:endParaRPr>
            </a:p>
            <a:p>
              <a:pPr marL="0" marR="0" algn="just">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（2）对于企业用户来说，可以</a:t>
              </a:r>
              <a:r>
                <a:rPr lang="zh-CN" altLang="en-US" sz="1600" dirty="0">
                  <a:solidFill>
                    <a:srgbClr val="000000"/>
                  </a:solidFill>
                  <a:effectLst/>
                  <a:latin typeface="微软雅黑" panose="020B0503020204020204" charset="-122"/>
                  <a:ea typeface="微软雅黑" panose="020B0503020204020204" charset="-122"/>
                </a:rPr>
                <a:t>用日常正规流量为基线，进行流量分析和管控</a:t>
              </a:r>
              <a:endParaRPr lang="zh-CN" altLang="en-US" sz="1600" dirty="0">
                <a:solidFill>
                  <a:srgbClr val="000000"/>
                </a:solidFill>
                <a:effectLst/>
                <a:latin typeface="微软雅黑" panose="020B0503020204020204" charset="-122"/>
                <a:ea typeface="微软雅黑" panose="020B0503020204020204" charset="-122"/>
              </a:endParaRPr>
            </a:p>
          </p:txBody>
        </p:sp>
      </p:grpSp>
      <p:grpSp>
        <p:nvGrpSpPr>
          <p:cNvPr id="4" name="组合 3"/>
          <p:cNvGrpSpPr/>
          <p:nvPr/>
        </p:nvGrpSpPr>
        <p:grpSpPr>
          <a:xfrm>
            <a:off x="4492795" y="1817881"/>
            <a:ext cx="3193709" cy="3791198"/>
            <a:chOff x="4492795" y="1817881"/>
            <a:chExt cx="3193709" cy="3791198"/>
          </a:xfrm>
          <a:effectLst/>
        </p:grpSpPr>
        <p:sp>
          <p:nvSpPr>
            <p:cNvPr id="23" name="矩形: 圆角 22"/>
            <p:cNvSpPr/>
            <p:nvPr/>
          </p:nvSpPr>
          <p:spPr>
            <a:xfrm>
              <a:off x="4492795"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2"/>
              </a:solid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24" name="文本框 23"/>
            <p:cNvSpPr txBox="1"/>
            <p:nvPr/>
          </p:nvSpPr>
          <p:spPr>
            <a:xfrm>
              <a:off x="4771560" y="1912496"/>
              <a:ext cx="2649855" cy="628650"/>
            </a:xfrm>
            <a:prstGeom prst="roundRect">
              <a:avLst>
                <a:gd name="adj" fmla="val 12394"/>
              </a:avLst>
            </a:prstGeom>
            <a:noFill/>
          </p:spPr>
          <p:txBody>
            <a:bodyPr wrap="square" lIns="72000" rIns="72000" rtlCol="0" anchor="ctr" anchorCtr="0"/>
            <a:lstStyle/>
            <a:p>
              <a:pPr marL="0" marR="0" algn="ctr">
                <a:spcBef>
                  <a:spcPts val="0"/>
                </a:spcBef>
                <a:spcAft>
                  <a:spcPts val="0"/>
                </a:spcAft>
              </a:pPr>
              <a:r>
                <a:rPr lang="zh-CN" altLang="en-US" sz="2000" b="1" dirty="0">
                  <a:solidFill>
                    <a:schemeClr val="accent2"/>
                  </a:solidFill>
                  <a:latin typeface="+mj-ea"/>
                  <a:ea typeface="+mj-ea"/>
                </a:rPr>
                <a:t>全局安全解决方案替代单一的检测模式</a:t>
              </a:r>
              <a:endParaRPr lang="zh-CN" altLang="en-US" sz="2000" b="1" dirty="0">
                <a:solidFill>
                  <a:schemeClr val="accent2"/>
                </a:solidFill>
                <a:latin typeface="+mj-ea"/>
                <a:ea typeface="+mj-ea"/>
              </a:endParaRPr>
            </a:p>
          </p:txBody>
        </p:sp>
        <p:cxnSp>
          <p:nvCxnSpPr>
            <p:cNvPr id="25" name="直接连接符 24"/>
            <p:cNvCxnSpPr/>
            <p:nvPr/>
          </p:nvCxnSpPr>
          <p:spPr>
            <a:xfrm>
              <a:off x="5451427" y="2624330"/>
              <a:ext cx="12761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738540" y="2823086"/>
              <a:ext cx="2797810" cy="2431050"/>
            </a:xfrm>
            <a:prstGeom prst="rect">
              <a:avLst/>
            </a:prstGeom>
            <a:noFill/>
          </p:spPr>
          <p:txBody>
            <a:bodyPr wrap="square" lIns="72000" rIns="72000" rtlCol="0">
              <a:spAutoFit/>
            </a:bodyPr>
            <a:lstStyle/>
            <a:p>
              <a:pPr marL="0" marR="0" algn="just">
                <a:lnSpc>
                  <a:spcPct val="120000"/>
                </a:lnSpc>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单一设备检测威胁能力有限，并且很容易被逃过，因此需要</a:t>
              </a:r>
              <a:r>
                <a:rPr lang="zh-CN" altLang="en-US" sz="1600" dirty="0">
                  <a:solidFill>
                    <a:srgbClr val="000000"/>
                  </a:solidFill>
                  <a:latin typeface="微软雅黑" panose="020B0503020204020204" charset="-122"/>
                  <a:ea typeface="微软雅黑" panose="020B0503020204020204" charset="-122"/>
                </a:rPr>
                <a:t>用</a:t>
              </a:r>
              <a:r>
                <a:rPr lang="zh-CN" altLang="en-US" sz="1600" dirty="0">
                  <a:solidFill>
                    <a:srgbClr val="000000"/>
                  </a:solidFill>
                  <a:effectLst/>
                  <a:latin typeface="微软雅黑" panose="020B0503020204020204" charset="-122"/>
                  <a:ea typeface="微软雅黑" panose="020B0503020204020204" charset="-122"/>
                </a:rPr>
                <a:t>全局安全解决方案替代单一的检测模式，比如流量监控（深层流量解析检测）+沙箱（恶意代码行为判定）+终端（恶意代码终端行为表现）模式监控结合的模式等</a:t>
              </a:r>
              <a:endParaRPr lang="zh-CN" altLang="en-US" sz="1600" dirty="0">
                <a:solidFill>
                  <a:srgbClr val="000000"/>
                </a:solidFill>
                <a:effectLst/>
                <a:latin typeface="微软雅黑" panose="020B0503020204020204" charset="-122"/>
                <a:ea typeface="微软雅黑" panose="020B0503020204020204" charset="-122"/>
              </a:endParaRPr>
            </a:p>
          </p:txBody>
        </p:sp>
      </p:grpSp>
      <p:grpSp>
        <p:nvGrpSpPr>
          <p:cNvPr id="7" name="组合 6"/>
          <p:cNvGrpSpPr/>
          <p:nvPr/>
        </p:nvGrpSpPr>
        <p:grpSpPr>
          <a:xfrm>
            <a:off x="8325191" y="1817881"/>
            <a:ext cx="3193709" cy="3791198"/>
            <a:chOff x="8325191" y="1817881"/>
            <a:chExt cx="3193709" cy="3791198"/>
          </a:xfrm>
        </p:grpSpPr>
        <p:sp>
          <p:nvSpPr>
            <p:cNvPr id="28" name="矩形: 圆角 27"/>
            <p:cNvSpPr/>
            <p:nvPr/>
          </p:nvSpPr>
          <p:spPr>
            <a:xfrm>
              <a:off x="8325191"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29" name="文本框 28"/>
            <p:cNvSpPr txBox="1"/>
            <p:nvPr/>
          </p:nvSpPr>
          <p:spPr>
            <a:xfrm>
              <a:off x="8474416" y="1980441"/>
              <a:ext cx="2896235" cy="528320"/>
            </a:xfrm>
            <a:prstGeom prst="roundRect">
              <a:avLst>
                <a:gd name="adj" fmla="val 12394"/>
              </a:avLst>
            </a:prstGeom>
            <a:noFill/>
          </p:spPr>
          <p:txBody>
            <a:bodyPr wrap="square" lIns="72000" rIns="72000" rtlCol="0" anchor="ctr" anchorCtr="0"/>
            <a:lstStyle/>
            <a:p>
              <a:pPr marL="0" marR="0" algn="ctr">
                <a:spcBef>
                  <a:spcPts val="0"/>
                </a:spcBef>
                <a:spcAft>
                  <a:spcPts val="0"/>
                </a:spcAft>
              </a:pPr>
              <a:r>
                <a:rPr lang="zh-CN" altLang="en-US" sz="2000" b="1" dirty="0">
                  <a:solidFill>
                    <a:schemeClr val="accent1"/>
                  </a:solidFill>
                  <a:latin typeface="+mj-ea"/>
                  <a:ea typeface="+mj-ea"/>
                </a:rPr>
                <a:t>恶意代码行为</a:t>
              </a:r>
              <a:endParaRPr lang="zh-CN" altLang="en-US" sz="2000" b="1" dirty="0">
                <a:solidFill>
                  <a:schemeClr val="accent1"/>
                </a:solidFill>
                <a:latin typeface="+mj-ea"/>
                <a:ea typeface="+mj-ea"/>
              </a:endParaRPr>
            </a:p>
            <a:p>
              <a:pPr marL="0" marR="0" algn="ctr">
                <a:spcBef>
                  <a:spcPts val="0"/>
                </a:spcBef>
                <a:spcAft>
                  <a:spcPts val="0"/>
                </a:spcAft>
              </a:pPr>
              <a:r>
                <a:rPr lang="zh-CN" altLang="en-US" sz="2000" b="1" dirty="0">
                  <a:solidFill>
                    <a:schemeClr val="accent1"/>
                  </a:solidFill>
                  <a:latin typeface="+mj-ea"/>
                  <a:ea typeface="+mj-ea"/>
                </a:rPr>
                <a:t>的关联分析</a:t>
              </a:r>
              <a:endParaRPr lang="zh-CN" altLang="en-US" sz="2000" b="1" dirty="0">
                <a:solidFill>
                  <a:schemeClr val="accent1"/>
                </a:solidFill>
                <a:latin typeface="+mj-ea"/>
                <a:ea typeface="+mj-ea"/>
              </a:endParaRPr>
            </a:p>
          </p:txBody>
        </p:sp>
        <p:cxnSp>
          <p:nvCxnSpPr>
            <p:cNvPr id="30" name="直接连接符 29"/>
            <p:cNvCxnSpPr/>
            <p:nvPr/>
          </p:nvCxnSpPr>
          <p:spPr>
            <a:xfrm>
              <a:off x="9282553"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685236" y="3007236"/>
              <a:ext cx="2574290" cy="1412875"/>
            </a:xfrm>
            <a:prstGeom prst="rect">
              <a:avLst/>
            </a:prstGeom>
            <a:noFill/>
          </p:spPr>
          <p:txBody>
            <a:bodyPr wrap="square" lIns="72000" rIns="72000" rtlCol="0">
              <a:spAutoFit/>
            </a:bodyPr>
            <a:lstStyle/>
            <a:p>
              <a:pPr algn="just">
                <a:lnSpc>
                  <a:spcPct val="120000"/>
                </a:lnSpc>
                <a:spcBef>
                  <a:spcPts val="0"/>
                </a:spcBef>
                <a:spcAft>
                  <a:spcPts val="0"/>
                </a:spcAft>
                <a:buClrTx/>
                <a:buSzTx/>
                <a:buFontTx/>
              </a:pPr>
              <a:r>
                <a:rPr lang="zh-CN" altLang="en-US" sz="1600" dirty="0">
                  <a:solidFill>
                    <a:srgbClr val="000000"/>
                  </a:solidFill>
                  <a:effectLst/>
                  <a:latin typeface="微软雅黑" panose="020B0503020204020204" charset="-122"/>
                  <a:ea typeface="微软雅黑" panose="020B0503020204020204" charset="-122"/>
                </a:rPr>
                <a:t>利用大数据分析恶意代码行为关联，对集成化作战的僵尸网络进行打击</a:t>
              </a:r>
              <a:endParaRPr lang="zh-CN" altLang="en-US" sz="1600" dirty="0">
                <a:solidFill>
                  <a:srgbClr val="000000"/>
                </a:solidFill>
                <a:effectLst/>
                <a:latin typeface="微软雅黑" panose="020B0503020204020204" charset="-122"/>
                <a:ea typeface="微软雅黑" panose="020B0503020204020204" charset="-122"/>
              </a:endParaRPr>
            </a:p>
            <a:p>
              <a:pPr algn="ctr">
                <a:lnSpc>
                  <a:spcPct val="130000"/>
                </a:lnSpc>
                <a:spcBef>
                  <a:spcPts val="600"/>
                </a:spcBef>
              </a:pPr>
              <a:endParaRPr lang="zh-CN" altLang="en-US" dirty="0">
                <a:solidFill>
                  <a:schemeClr val="tx1">
                    <a:lumMod val="75000"/>
                    <a:lumOff val="25000"/>
                  </a:schemeClr>
                </a:solidFill>
                <a:latin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04</a:t>
            </a:r>
            <a:endParaRPr lang="zh-CN" altLang="en-US" dirty="0"/>
          </a:p>
        </p:txBody>
      </p:sp>
      <p:sp>
        <p:nvSpPr>
          <p:cNvPr id="4" name="标题 3"/>
          <p:cNvSpPr>
            <a:spLocks noGrp="1"/>
          </p:cNvSpPr>
          <p:nvPr>
            <p:ph type="title"/>
          </p:nvPr>
        </p:nvSpPr>
        <p:spPr/>
        <p:txBody>
          <a:bodyPr/>
          <a:lstStyle/>
          <a:p>
            <a:r>
              <a:rPr lang="zh-CN" altLang="en-US" sz="5400" dirty="0"/>
              <a:t>未来方向</a:t>
            </a:r>
            <a:endParaRPr lang="zh-CN" altLang="en-US" dirty="0"/>
          </a:p>
        </p:txBody>
      </p:sp>
      <p:sp>
        <p:nvSpPr>
          <p:cNvPr id="7" name="矩形 6"/>
          <p:cNvSpPr/>
          <p:nvPr/>
        </p:nvSpPr>
        <p:spPr>
          <a:xfrm>
            <a:off x="127381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6934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a:xfrm>
            <a:off x="2569759" y="2208654"/>
            <a:ext cx="3250169" cy="361081"/>
          </a:xfrm>
        </p:spPr>
        <p:txBody>
          <a:bodyPr/>
          <a:lstStyle/>
          <a:p>
            <a:r>
              <a:rPr lang="zh-CN" altLang="en-US" dirty="0"/>
              <a:t>僵尸机</a:t>
            </a:r>
            <a:endParaRPr lang="zh-CN" altLang="en-US" dirty="0"/>
          </a:p>
        </p:txBody>
      </p:sp>
      <p:sp>
        <p:nvSpPr>
          <p:cNvPr id="18" name="文本占位符 17"/>
          <p:cNvSpPr>
            <a:spLocks noGrp="1"/>
          </p:cNvSpPr>
          <p:nvPr>
            <p:ph type="body" sz="quarter" idx="15"/>
          </p:nvPr>
        </p:nvSpPr>
        <p:spPr>
          <a:xfrm>
            <a:off x="7258450" y="2208653"/>
            <a:ext cx="3250800" cy="361081"/>
          </a:xfrm>
        </p:spPr>
        <p:txBody>
          <a:bodyPr/>
          <a:lstStyle/>
          <a:p>
            <a:r>
              <a:rPr lang="zh-CN" altLang="en-US" dirty="0"/>
              <a:t>僵尸网络</a:t>
            </a:r>
            <a:endParaRPr lang="zh-CN" altLang="en-US" dirty="0"/>
          </a:p>
        </p:txBody>
      </p:sp>
      <p:sp>
        <p:nvSpPr>
          <p:cNvPr id="32" name="文本占位符 31"/>
          <p:cNvSpPr>
            <a:spLocks noGrp="1"/>
          </p:cNvSpPr>
          <p:nvPr>
            <p:ph type="body" sz="quarter" idx="17"/>
          </p:nvPr>
        </p:nvSpPr>
        <p:spPr>
          <a:xfrm>
            <a:off x="2569759" y="4364089"/>
            <a:ext cx="3526241" cy="361081"/>
          </a:xfrm>
        </p:spPr>
        <p:txBody>
          <a:bodyPr/>
          <a:lstStyle/>
          <a:p>
            <a:r>
              <a:rPr lang="zh-CN" altLang="en-US" dirty="0"/>
              <a:t>危害及预防措施</a:t>
            </a:r>
            <a:endParaRPr lang="zh-CN" altLang="en-US" dirty="0"/>
          </a:p>
          <a:p>
            <a:endParaRPr lang="zh-CN" altLang="en-US" dirty="0"/>
          </a:p>
        </p:txBody>
      </p:sp>
      <p:sp>
        <p:nvSpPr>
          <p:cNvPr id="34" name="文本占位符 33"/>
          <p:cNvSpPr>
            <a:spLocks noGrp="1"/>
          </p:cNvSpPr>
          <p:nvPr>
            <p:ph type="body" sz="quarter" idx="19"/>
          </p:nvPr>
        </p:nvSpPr>
        <p:spPr>
          <a:xfrm>
            <a:off x="7258388" y="4363453"/>
            <a:ext cx="4029372" cy="361081"/>
          </a:xfrm>
        </p:spPr>
        <p:txBody>
          <a:bodyPr/>
          <a:lstStyle/>
          <a:p>
            <a:r>
              <a:rPr lang="zh-CN" altLang="en-US" sz="3200" dirty="0"/>
              <a:t>未来方向</a:t>
            </a:r>
            <a:endParaRPr lang="zh-CN" altLang="en-US" dirty="0"/>
          </a:p>
        </p:txBody>
      </p:sp>
      <p:sp>
        <p:nvSpPr>
          <p:cNvPr id="64" name="文本占位符 63"/>
          <p:cNvSpPr>
            <a:spLocks noGrp="1"/>
          </p:cNvSpPr>
          <p:nvPr>
            <p:ph type="body" sz="quarter" idx="25"/>
          </p:nvPr>
        </p:nvSpPr>
        <p:spPr/>
        <p:txBody>
          <a:bodyPr/>
          <a:lstStyle/>
          <a:p>
            <a:r>
              <a:rPr lang="en-US" altLang="zh-CN" dirty="0"/>
              <a:t>01</a:t>
            </a:r>
            <a:endParaRPr lang="zh-CN" altLang="en-US" dirty="0"/>
          </a:p>
        </p:txBody>
      </p:sp>
      <p:sp>
        <p:nvSpPr>
          <p:cNvPr id="17" name="文本占位符 16"/>
          <p:cNvSpPr>
            <a:spLocks noGrp="1"/>
          </p:cNvSpPr>
          <p:nvPr>
            <p:ph type="body" sz="quarter" idx="26"/>
          </p:nvPr>
        </p:nvSpPr>
        <p:spPr>
          <a:xfrm>
            <a:off x="6283367" y="2023632"/>
            <a:ext cx="719242" cy="761929"/>
          </a:xfrm>
        </p:spPr>
        <p:txBody>
          <a:bodyPr/>
          <a:lstStyle/>
          <a:p>
            <a:r>
              <a:rPr lang="en-US" altLang="zh-CN" dirty="0"/>
              <a:t>02</a:t>
            </a:r>
            <a:endParaRPr lang="zh-CN" altLang="en-US" dirty="0"/>
          </a:p>
        </p:txBody>
      </p:sp>
      <p:sp>
        <p:nvSpPr>
          <p:cNvPr id="20" name="文本占位符 19"/>
          <p:cNvSpPr>
            <a:spLocks noGrp="1"/>
          </p:cNvSpPr>
          <p:nvPr>
            <p:ph type="body" sz="quarter" idx="27"/>
          </p:nvPr>
        </p:nvSpPr>
        <p:spPr>
          <a:xfrm>
            <a:off x="1708078" y="4186074"/>
            <a:ext cx="719242" cy="761929"/>
          </a:xfrm>
        </p:spPr>
        <p:txBody>
          <a:bodyPr/>
          <a:lstStyle/>
          <a:p>
            <a:r>
              <a:rPr lang="en-US" altLang="zh-CN" dirty="0"/>
              <a:t>03</a:t>
            </a:r>
            <a:endParaRPr lang="zh-CN" altLang="en-US" dirty="0"/>
          </a:p>
        </p:txBody>
      </p:sp>
      <p:sp>
        <p:nvSpPr>
          <p:cNvPr id="21" name="文本占位符 20"/>
          <p:cNvSpPr>
            <a:spLocks noGrp="1"/>
          </p:cNvSpPr>
          <p:nvPr>
            <p:ph type="body" sz="quarter" idx="28"/>
          </p:nvPr>
        </p:nvSpPr>
        <p:spPr>
          <a:xfrm>
            <a:off x="6283367" y="4182314"/>
            <a:ext cx="719242" cy="761929"/>
          </a:xfrm>
        </p:spPr>
        <p:txBody>
          <a:bodyPr/>
          <a:lstStyle/>
          <a:p>
            <a:r>
              <a:rPr lang="en-US" altLang="zh-CN" dirty="0"/>
              <a:t>04</a:t>
            </a:r>
            <a:endParaRPr lang="zh-CN" altLang="en-US" dirty="0"/>
          </a:p>
        </p:txBody>
      </p:sp>
      <p:sp>
        <p:nvSpPr>
          <p:cNvPr id="24" name="矩形 23"/>
          <p:cNvSpPr/>
          <p:nvPr/>
        </p:nvSpPr>
        <p:spPr>
          <a:xfrm>
            <a:off x="1037463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576561"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77849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98042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未来演化趋势</a:t>
            </a:r>
            <a:endParaRPr lang="zh-CN" altLang="en-US" dirty="0"/>
          </a:p>
        </p:txBody>
      </p:sp>
      <p:grpSp>
        <p:nvGrpSpPr>
          <p:cNvPr id="34" name="组合 33"/>
          <p:cNvGrpSpPr/>
          <p:nvPr/>
        </p:nvGrpSpPr>
        <p:grpSpPr>
          <a:xfrm>
            <a:off x="5562732" y="3492771"/>
            <a:ext cx="2747157" cy="1755045"/>
            <a:chOff x="5562732" y="3492771"/>
            <a:chExt cx="2747157" cy="1755045"/>
          </a:xfrm>
        </p:grpSpPr>
        <p:sp>
          <p:nvSpPr>
            <p:cNvPr id="6" name="íS1îḍe"/>
            <p:cNvSpPr/>
            <p:nvPr/>
          </p:nvSpPr>
          <p:spPr bwMode="auto">
            <a:xfrm rot="8579122">
              <a:off x="5562732" y="3492771"/>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dirty="0"/>
            </a:p>
          </p:txBody>
        </p:sp>
        <p:sp>
          <p:nvSpPr>
            <p:cNvPr id="9" name="ïṥḷídè"/>
            <p:cNvSpPr txBox="1"/>
            <p:nvPr/>
          </p:nvSpPr>
          <p:spPr>
            <a:xfrm>
              <a:off x="5849028" y="4020630"/>
              <a:ext cx="1169013" cy="1015632"/>
            </a:xfrm>
            <a:prstGeom prst="rect">
              <a:avLst/>
            </a:prstGeom>
            <a:noFill/>
          </p:spPr>
          <p:txBody>
            <a:bodyPr wrap="square" lIns="91440" tIns="45720" rIns="91440" bIns="45720">
              <a:normAutofit fontScale="85000" lnSpcReduction="10000"/>
            </a:bodyPr>
            <a:lstStyle/>
            <a:p>
              <a:pPr algn="ctr"/>
              <a:r>
                <a:rPr lang="zh-CN" altLang="en-US" sz="2800" b="1" dirty="0">
                  <a:solidFill>
                    <a:schemeClr val="bg1"/>
                  </a:solidFill>
                </a:rPr>
                <a:t>强化加密传输</a:t>
              </a:r>
              <a:endParaRPr lang="id-ID" sz="2800" b="1" dirty="0">
                <a:solidFill>
                  <a:schemeClr val="bg1"/>
                </a:solidFill>
              </a:endParaRPr>
            </a:p>
          </p:txBody>
        </p:sp>
        <p:grpSp>
          <p:nvGrpSpPr>
            <p:cNvPr id="12" name="ïṣliḑé"/>
            <p:cNvGrpSpPr/>
            <p:nvPr/>
          </p:nvGrpSpPr>
          <p:grpSpPr>
            <a:xfrm flipV="1">
              <a:off x="6776924" y="4272839"/>
              <a:ext cx="1532965" cy="336176"/>
              <a:chOff x="6508376" y="1129553"/>
              <a:chExt cx="1532965" cy="336176"/>
            </a:xfrm>
          </p:grpSpPr>
          <p:cxnSp>
            <p:nvCxnSpPr>
              <p:cNvPr id="30" name="直接连接符 29"/>
              <p:cNvCxnSpPr/>
              <p:nvPr/>
            </p:nvCxnSpPr>
            <p:spPr>
              <a:xfrm flipV="1">
                <a:off x="6508376" y="1129553"/>
                <a:ext cx="336177" cy="3361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844553" y="1129553"/>
                <a:ext cx="11967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855370" y="1680591"/>
            <a:ext cx="5628265" cy="1935312"/>
            <a:chOff x="855370" y="1680591"/>
            <a:chExt cx="5628265" cy="1935312"/>
          </a:xfrm>
        </p:grpSpPr>
        <p:sp>
          <p:nvSpPr>
            <p:cNvPr id="4" name="íśḻide"/>
            <p:cNvSpPr/>
            <p:nvPr/>
          </p:nvSpPr>
          <p:spPr bwMode="auto">
            <a:xfrm rot="19397468">
              <a:off x="4753347" y="1860858"/>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dirty="0"/>
            </a:p>
          </p:txBody>
        </p:sp>
        <p:sp>
          <p:nvSpPr>
            <p:cNvPr id="8" name="íṧlíḍé"/>
            <p:cNvSpPr txBox="1"/>
            <p:nvPr/>
          </p:nvSpPr>
          <p:spPr>
            <a:xfrm>
              <a:off x="5039189" y="2096112"/>
              <a:ext cx="1094015" cy="1015632"/>
            </a:xfrm>
            <a:prstGeom prst="rect">
              <a:avLst/>
            </a:prstGeom>
            <a:noFill/>
          </p:spPr>
          <p:txBody>
            <a:bodyPr wrap="square" lIns="91440" tIns="45720" rIns="91440" bIns="45720">
              <a:normAutofit/>
            </a:bodyPr>
            <a:lstStyle/>
            <a:p>
              <a:pPr algn="ctr"/>
              <a:r>
                <a:rPr lang="zh-CN" altLang="en-US" sz="2800" b="1" dirty="0">
                  <a:solidFill>
                    <a:schemeClr val="bg1"/>
                  </a:solidFill>
                </a:rPr>
                <a:t>非中心化</a:t>
              </a:r>
              <a:endParaRPr lang="en-US" sz="2800" b="1" dirty="0">
                <a:solidFill>
                  <a:schemeClr val="bg1"/>
                </a:solidFill>
              </a:endParaRPr>
            </a:p>
          </p:txBody>
        </p:sp>
        <p:grpSp>
          <p:nvGrpSpPr>
            <p:cNvPr id="13" name="îSlíḍê"/>
            <p:cNvGrpSpPr/>
            <p:nvPr/>
          </p:nvGrpSpPr>
          <p:grpSpPr>
            <a:xfrm flipH="1">
              <a:off x="3740855" y="2215687"/>
              <a:ext cx="1532965" cy="336176"/>
              <a:chOff x="6508376" y="1129553"/>
              <a:chExt cx="1532965" cy="336176"/>
            </a:xfrm>
          </p:grpSpPr>
          <p:cxnSp>
            <p:nvCxnSpPr>
              <p:cNvPr id="28" name="直接连接符 27"/>
              <p:cNvCxnSpPr/>
              <p:nvPr/>
            </p:nvCxnSpPr>
            <p:spPr>
              <a:xfrm flipV="1">
                <a:off x="6508376" y="1129553"/>
                <a:ext cx="336177" cy="3361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44553" y="1129553"/>
                <a:ext cx="11967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íšļíḑè"/>
            <p:cNvSpPr txBox="1"/>
            <p:nvPr/>
          </p:nvSpPr>
          <p:spPr>
            <a:xfrm>
              <a:off x="855370" y="1680591"/>
              <a:ext cx="3054270" cy="1172089"/>
            </a:xfrm>
            <a:prstGeom prst="rect">
              <a:avLst/>
            </a:prstGeom>
          </p:spPr>
          <p:txBody>
            <a:bodyPr vert="horz" wrap="square" lIns="91440" tIns="45720" rIns="91440" bIns="45720">
              <a:noAutofit/>
            </a:bodyPr>
            <a:lstStyle/>
            <a:p>
              <a:pPr marR="0">
                <a:spcBef>
                  <a:spcPts val="0"/>
                </a:spcBef>
                <a:spcAft>
                  <a:spcPts val="0"/>
                </a:spcAft>
              </a:pPr>
              <a:r>
                <a:rPr lang="zh-CN" altLang="en-US" sz="1600" dirty="0">
                  <a:solidFill>
                    <a:srgbClr val="000000"/>
                  </a:solidFill>
                  <a:effectLst/>
                  <a:latin typeface="微软雅黑" panose="020B0503020204020204" charset="-122"/>
                  <a:ea typeface="微软雅黑" panose="020B0503020204020204" charset="-122"/>
                </a:rPr>
                <a:t>尽管当前许多数僵尸网络仍然是中心式的，但是没有中心服务器的</a:t>
              </a:r>
              <a:r>
                <a:rPr lang="en-US" altLang="zh-CN" sz="1600" dirty="0">
                  <a:solidFill>
                    <a:srgbClr val="000000"/>
                  </a:solidFill>
                  <a:effectLst/>
                  <a:latin typeface="微软雅黑" panose="020B0503020204020204" charset="-122"/>
                  <a:ea typeface="微软雅黑" panose="020B0503020204020204" charset="-122"/>
                </a:rPr>
                <a:t>P2P</a:t>
              </a:r>
              <a:r>
                <a:rPr lang="zh-CN" altLang="en-US" sz="1600" dirty="0">
                  <a:solidFill>
                    <a:srgbClr val="000000"/>
                  </a:solidFill>
                  <a:effectLst/>
                  <a:latin typeface="微软雅黑" panose="020B0503020204020204" charset="-122"/>
                  <a:ea typeface="微软雅黑" panose="020B0503020204020204" charset="-122"/>
                </a:rPr>
                <a:t>僵尸网络比传统的僵尸网络表现出更好的抗毁性和生存性．更多的研究也都将</a:t>
              </a:r>
              <a:r>
                <a:rPr lang="en-US" altLang="zh-CN" sz="1600" dirty="0">
                  <a:solidFill>
                    <a:srgbClr val="000000"/>
                  </a:solidFill>
                  <a:effectLst/>
                  <a:latin typeface="微软雅黑" panose="020B0503020204020204" charset="-122"/>
                  <a:ea typeface="微软雅黑" panose="020B0503020204020204" charset="-122"/>
                </a:rPr>
                <a:t>P2P</a:t>
              </a:r>
              <a:r>
                <a:rPr lang="zh-CN" altLang="en-US" sz="1600" dirty="0">
                  <a:solidFill>
                    <a:srgbClr val="000000"/>
                  </a:solidFill>
                  <a:effectLst/>
                  <a:latin typeface="微软雅黑" panose="020B0503020204020204" charset="-122"/>
                  <a:ea typeface="微软雅黑" panose="020B0503020204020204" charset="-122"/>
                </a:rPr>
                <a:t>看作下一代高级僵尸网络将会采用的机制</a:t>
              </a:r>
              <a:endParaRPr lang="zh-CN" altLang="en-US" sz="1600" dirty="0">
                <a:solidFill>
                  <a:srgbClr val="000000"/>
                </a:solidFill>
                <a:effectLst/>
                <a:latin typeface="微软雅黑" panose="020B0503020204020204" charset="-122"/>
                <a:ea typeface="微软雅黑" panose="020B0503020204020204" charset="-122"/>
              </a:endParaRPr>
            </a:p>
            <a:p>
              <a:pPr algn="r">
                <a:lnSpc>
                  <a:spcPct val="130000"/>
                </a:lnSpc>
              </a:pPr>
              <a:endParaRPr lang="zh-CN" altLang="en-US" sz="1700" dirty="0"/>
            </a:p>
          </p:txBody>
        </p:sp>
      </p:grpSp>
      <p:grpSp>
        <p:nvGrpSpPr>
          <p:cNvPr id="35" name="组合 34"/>
          <p:cNvGrpSpPr/>
          <p:nvPr/>
        </p:nvGrpSpPr>
        <p:grpSpPr>
          <a:xfrm>
            <a:off x="855370" y="3104914"/>
            <a:ext cx="5229615" cy="3141768"/>
            <a:chOff x="855370" y="3104914"/>
            <a:chExt cx="5229615" cy="3141768"/>
          </a:xfrm>
        </p:grpSpPr>
        <p:sp>
          <p:nvSpPr>
            <p:cNvPr id="7" name="îṣľiḍé"/>
            <p:cNvSpPr/>
            <p:nvPr/>
          </p:nvSpPr>
          <p:spPr bwMode="auto">
            <a:xfrm rot="13978264">
              <a:off x="4342317" y="3092309"/>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dirty="0"/>
            </a:p>
          </p:txBody>
        </p:sp>
        <p:sp>
          <p:nvSpPr>
            <p:cNvPr id="11" name="íSliḑé"/>
            <p:cNvSpPr txBox="1"/>
            <p:nvPr/>
          </p:nvSpPr>
          <p:spPr>
            <a:xfrm>
              <a:off x="4622382" y="3515106"/>
              <a:ext cx="996109" cy="1015632"/>
            </a:xfrm>
            <a:prstGeom prst="rect">
              <a:avLst/>
            </a:prstGeom>
            <a:noFill/>
          </p:spPr>
          <p:txBody>
            <a:bodyPr wrap="square" lIns="91440" tIns="45720" rIns="91440" bIns="45720">
              <a:normAutofit/>
            </a:bodyPr>
            <a:lstStyle/>
            <a:p>
              <a:pPr algn="ctr"/>
              <a:r>
                <a:rPr lang="zh-CN" altLang="en-US" sz="2800" b="1" dirty="0">
                  <a:solidFill>
                    <a:schemeClr val="bg1"/>
                  </a:solidFill>
                </a:rPr>
                <a:t>移动化</a:t>
              </a:r>
              <a:endParaRPr lang="id-ID" sz="2800" b="1" dirty="0">
                <a:solidFill>
                  <a:schemeClr val="bg1"/>
                </a:solidFill>
              </a:endParaRPr>
            </a:p>
          </p:txBody>
        </p:sp>
        <p:grpSp>
          <p:nvGrpSpPr>
            <p:cNvPr id="14" name="îsļîḓé"/>
            <p:cNvGrpSpPr/>
            <p:nvPr/>
          </p:nvGrpSpPr>
          <p:grpSpPr>
            <a:xfrm flipH="1" flipV="1">
              <a:off x="3675919" y="4417191"/>
              <a:ext cx="1546413" cy="336176"/>
              <a:chOff x="6508375" y="1129553"/>
              <a:chExt cx="1546413" cy="336176"/>
            </a:xfrm>
          </p:grpSpPr>
          <p:cxnSp>
            <p:nvCxnSpPr>
              <p:cNvPr id="26" name="直接连接符 25"/>
              <p:cNvCxnSpPr/>
              <p:nvPr/>
            </p:nvCxnSpPr>
            <p:spPr>
              <a:xfrm flipV="1">
                <a:off x="6508375" y="1129553"/>
                <a:ext cx="349625"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58000"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ïṧḷídê"/>
            <p:cNvSpPr txBox="1"/>
            <p:nvPr/>
          </p:nvSpPr>
          <p:spPr>
            <a:xfrm>
              <a:off x="855370" y="4272707"/>
              <a:ext cx="2861001" cy="1973975"/>
            </a:xfrm>
            <a:prstGeom prst="rect">
              <a:avLst/>
            </a:prstGeom>
          </p:spPr>
          <p:txBody>
            <a:bodyPr vert="horz" wrap="square" lIns="91440" tIns="45720" rIns="91440" bIns="45720">
              <a:noAutofit/>
            </a:bodyPr>
            <a:lstStyle/>
            <a:p>
              <a:pPr algn="l">
                <a:spcBef>
                  <a:spcPts val="0"/>
                </a:spcBef>
                <a:spcAft>
                  <a:spcPts val="0"/>
                </a:spcAft>
                <a:buClrTx/>
                <a:buSzTx/>
                <a:buFontTx/>
              </a:pPr>
              <a:r>
                <a:rPr lang="zh-CN" altLang="en-US" sz="1600" dirty="0">
                  <a:solidFill>
                    <a:srgbClr val="000000"/>
                  </a:solidFill>
                  <a:effectLst/>
                  <a:latin typeface="微软雅黑" panose="020B0503020204020204" charset="-122"/>
                  <a:ea typeface="微软雅黑" panose="020B0503020204020204" charset="-122"/>
                </a:rPr>
                <a:t>移动计算技术的蓬勃发展为僵尸网络提供了新的生存空间，基于移动平台构建的僵尸网络从种类和数量上都呈现出快速增长态势</a:t>
              </a:r>
              <a:endParaRPr lang="zh-CN" altLang="en-US" sz="1600" dirty="0">
                <a:solidFill>
                  <a:srgbClr val="000000"/>
                </a:solidFill>
                <a:effectLst/>
                <a:latin typeface="微软雅黑" panose="020B0503020204020204" charset="-122"/>
                <a:ea typeface="微软雅黑" panose="020B0503020204020204" charset="-122"/>
              </a:endParaRPr>
            </a:p>
          </p:txBody>
        </p:sp>
      </p:grpSp>
      <p:grpSp>
        <p:nvGrpSpPr>
          <p:cNvPr id="33" name="组合 32"/>
          <p:cNvGrpSpPr/>
          <p:nvPr/>
        </p:nvGrpSpPr>
        <p:grpSpPr>
          <a:xfrm>
            <a:off x="5962026" y="1680883"/>
            <a:ext cx="5287480" cy="2331462"/>
            <a:chOff x="5962026" y="1680883"/>
            <a:chExt cx="5287480" cy="2331462"/>
          </a:xfrm>
        </p:grpSpPr>
        <p:sp>
          <p:nvSpPr>
            <p:cNvPr id="5" name="ïṣļîďè"/>
            <p:cNvSpPr/>
            <p:nvPr/>
          </p:nvSpPr>
          <p:spPr bwMode="auto">
            <a:xfrm rot="3202081">
              <a:off x="5974631" y="2269677"/>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dirty="0"/>
            </a:p>
          </p:txBody>
        </p:sp>
        <p:sp>
          <p:nvSpPr>
            <p:cNvPr id="10" name="îšḷîde"/>
            <p:cNvSpPr txBox="1"/>
            <p:nvPr/>
          </p:nvSpPr>
          <p:spPr>
            <a:xfrm>
              <a:off x="6362762" y="2662016"/>
              <a:ext cx="1261378" cy="1015632"/>
            </a:xfrm>
            <a:prstGeom prst="rect">
              <a:avLst/>
            </a:prstGeom>
            <a:noFill/>
          </p:spPr>
          <p:txBody>
            <a:bodyPr wrap="square" lIns="91440" tIns="45720" rIns="91440" bIns="45720">
              <a:normAutofit fontScale="92500" lnSpcReduction="20000"/>
            </a:bodyPr>
            <a:lstStyle/>
            <a:p>
              <a:pPr algn="ctr">
                <a:lnSpc>
                  <a:spcPct val="120000"/>
                </a:lnSpc>
              </a:pPr>
              <a:r>
                <a:rPr lang="zh-CN" altLang="en-US" sz="3200" b="1" dirty="0">
                  <a:solidFill>
                    <a:schemeClr val="bg1"/>
                  </a:solidFill>
                </a:rPr>
                <a:t>小型化</a:t>
              </a:r>
              <a:endParaRPr lang="en-US" sz="3200" b="1" dirty="0">
                <a:solidFill>
                  <a:schemeClr val="bg1"/>
                </a:solidFill>
              </a:endParaRPr>
            </a:p>
          </p:txBody>
        </p:sp>
        <p:sp>
          <p:nvSpPr>
            <p:cNvPr id="15" name="ïśḻïḓè"/>
            <p:cNvSpPr txBox="1"/>
            <p:nvPr/>
          </p:nvSpPr>
          <p:spPr>
            <a:xfrm>
              <a:off x="8350487" y="1680883"/>
              <a:ext cx="2899019" cy="1699132"/>
            </a:xfrm>
            <a:prstGeom prst="rect">
              <a:avLst/>
            </a:prstGeom>
          </p:spPr>
          <p:txBody>
            <a:bodyPr vert="horz" wrap="square" lIns="91440" tIns="45720" rIns="91440" bIns="45720">
              <a:normAutofit lnSpcReduction="10000"/>
            </a:bodyPr>
            <a:lstStyle/>
            <a:p>
              <a:pPr marL="0" marR="0" algn="l">
                <a:lnSpc>
                  <a:spcPct val="100000"/>
                </a:lnSpc>
                <a:spcBef>
                  <a:spcPts val="0"/>
                </a:spcBef>
                <a:spcAft>
                  <a:spcPts val="0"/>
                </a:spcAft>
                <a:buClrTx/>
                <a:buSzTx/>
                <a:buFontTx/>
              </a:pPr>
              <a:r>
                <a:rPr lang="zh-CN" altLang="en-US" sz="1600" dirty="0">
                  <a:solidFill>
                    <a:srgbClr val="000000"/>
                  </a:solidFill>
                  <a:effectLst/>
                  <a:latin typeface="微软雅黑" panose="020B0503020204020204" charset="-122"/>
                  <a:ea typeface="微软雅黑" panose="020B0503020204020204" charset="-122"/>
                </a:rPr>
                <a:t>随着带宽的不断增加，更小规模的僵尸网络完全可以胜任原先低带宽环境中需要大规模僵尸网络完成的任务，因此攻击者为了提高隐蔽性，主动地减小了单个僵尸网络的规模</a:t>
              </a:r>
              <a:endParaRPr lang="zh-CN" altLang="en-US" sz="1600" dirty="0">
                <a:solidFill>
                  <a:srgbClr val="000000"/>
                </a:solidFill>
                <a:effectLst/>
                <a:latin typeface="微软雅黑" panose="020B0503020204020204" charset="-122"/>
                <a:ea typeface="微软雅黑" panose="020B0503020204020204" charset="-122"/>
              </a:endParaRPr>
            </a:p>
            <a:p>
              <a:pPr marL="0" marR="0" algn="just">
                <a:spcBef>
                  <a:spcPts val="0"/>
                </a:spcBef>
                <a:spcAft>
                  <a:spcPts val="0"/>
                </a:spcAft>
              </a:pPr>
              <a:r>
                <a:rPr lang="zh-CN" altLang="en-US" sz="2100" dirty="0"/>
                <a:t> </a:t>
              </a:r>
              <a:endParaRPr lang="zh-CN" altLang="en-US" sz="2100" dirty="0"/>
            </a:p>
            <a:p>
              <a:pPr>
                <a:lnSpc>
                  <a:spcPct val="130000"/>
                </a:lnSpc>
              </a:pPr>
              <a:endParaRPr lang="zh-CN" altLang="en-US" dirty="0"/>
            </a:p>
          </p:txBody>
        </p:sp>
        <p:grpSp>
          <p:nvGrpSpPr>
            <p:cNvPr id="23" name="iṡḻidê"/>
            <p:cNvGrpSpPr/>
            <p:nvPr/>
          </p:nvGrpSpPr>
          <p:grpSpPr>
            <a:xfrm>
              <a:off x="6681864" y="2228727"/>
              <a:ext cx="1532965" cy="336176"/>
              <a:chOff x="6508376" y="1129553"/>
              <a:chExt cx="1532965" cy="336176"/>
            </a:xfrm>
          </p:grpSpPr>
          <p:cxnSp>
            <p:nvCxnSpPr>
              <p:cNvPr id="24" name="直接连接符 23"/>
              <p:cNvCxnSpPr/>
              <p:nvPr/>
            </p:nvCxnSpPr>
            <p:spPr>
              <a:xfrm flipV="1">
                <a:off x="6508376" y="1129553"/>
                <a:ext cx="336177"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44553"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37" name="ïṧḷídê"/>
          <p:cNvSpPr txBox="1"/>
          <p:nvPr/>
        </p:nvSpPr>
        <p:spPr>
          <a:xfrm>
            <a:off x="8289268" y="3819687"/>
            <a:ext cx="2960238" cy="2119037"/>
          </a:xfrm>
          <a:prstGeom prst="rect">
            <a:avLst/>
          </a:prstGeom>
        </p:spPr>
        <p:txBody>
          <a:bodyPr vert="horz" wrap="square" lIns="91440" tIns="45720" rIns="91440" bIns="45720">
            <a:noAutofit/>
          </a:bodyPr>
          <a:lstStyle/>
          <a:p>
            <a:pPr marL="0" marR="0" algn="l">
              <a:spcBef>
                <a:spcPts val="0"/>
              </a:spcBef>
              <a:spcAft>
                <a:spcPts val="0"/>
              </a:spcAft>
              <a:buClrTx/>
              <a:buSzTx/>
              <a:buFontTx/>
            </a:pPr>
            <a:r>
              <a:rPr lang="zh-CN" altLang="en-US" sz="1600" dirty="0">
                <a:solidFill>
                  <a:srgbClr val="000000"/>
                </a:solidFill>
                <a:effectLst/>
                <a:latin typeface="微软雅黑" panose="020B0503020204020204" charset="-122"/>
                <a:ea typeface="微软雅黑" panose="020B0503020204020204" charset="-122"/>
              </a:rPr>
              <a:t>早期的僵尸网络大多不对传输信道进行加密，缺乏认证机制，这使僵尸网络很容易被分析、渗透和劫持。然而在演化过程中，更多僵尸网络正在采用越来越复杂的加密技术来提高其反渗透能</a:t>
            </a:r>
            <a:r>
              <a:rPr lang="zh-CN" altLang="en-US" sz="1600" dirty="0">
                <a:solidFill>
                  <a:srgbClr val="000000"/>
                </a:solidFill>
                <a:latin typeface="微软雅黑" panose="020B0503020204020204" charset="-122"/>
                <a:ea typeface="微软雅黑" panose="020B0503020204020204" charset="-122"/>
              </a:rPr>
              <a:t>力</a:t>
            </a:r>
            <a:endParaRPr lang="zh-CN" altLang="en-US" sz="1600" dirty="0">
              <a:solidFill>
                <a:srgbClr val="000000"/>
              </a:solidFill>
              <a:effectLst/>
              <a:latin typeface="微软雅黑" panose="020B0503020204020204" charset="-122"/>
              <a:ea typeface="微软雅黑" panose="020B0503020204020204" charset="-122"/>
            </a:endParaRPr>
          </a:p>
          <a:p>
            <a:pPr algn="r">
              <a:lnSpc>
                <a:spcPct val="130000"/>
              </a:lnSpc>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未来研究方向</a:t>
            </a:r>
            <a:endParaRPr lang="zh-CN" altLang="en-US" dirty="0"/>
          </a:p>
        </p:txBody>
      </p:sp>
      <p:grpSp>
        <p:nvGrpSpPr>
          <p:cNvPr id="3" name="组合 2"/>
          <p:cNvGrpSpPr/>
          <p:nvPr/>
        </p:nvGrpSpPr>
        <p:grpSpPr>
          <a:xfrm>
            <a:off x="660400" y="1817881"/>
            <a:ext cx="3193709" cy="3791198"/>
            <a:chOff x="660400" y="1817881"/>
            <a:chExt cx="3193709" cy="3791198"/>
          </a:xfrm>
        </p:grpSpPr>
        <p:sp>
          <p:nvSpPr>
            <p:cNvPr id="5" name="矩形: 圆角 4"/>
            <p:cNvSpPr/>
            <p:nvPr/>
          </p:nvSpPr>
          <p:spPr>
            <a:xfrm>
              <a:off x="660400"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a:p>
          </p:txBody>
        </p:sp>
        <p:sp>
          <p:nvSpPr>
            <p:cNvPr id="6" name="文本框 5"/>
            <p:cNvSpPr txBox="1"/>
            <p:nvPr/>
          </p:nvSpPr>
          <p:spPr>
            <a:xfrm>
              <a:off x="1237139" y="1980480"/>
              <a:ext cx="2037397" cy="445826"/>
            </a:xfrm>
            <a:prstGeom prst="roundRect">
              <a:avLst>
                <a:gd name="adj" fmla="val 12394"/>
              </a:avLst>
            </a:prstGeom>
            <a:noFill/>
          </p:spPr>
          <p:txBody>
            <a:bodyPr wrap="square" lIns="72000" rIns="72000" rtlCol="0" anchor="ctr" anchorCtr="0">
              <a:normAutofit fontScale="85000" lnSpcReduction="10000"/>
            </a:bodyPr>
            <a:lstStyle/>
            <a:p>
              <a:r>
                <a:rPr lang="zh-CN" altLang="en-US" sz="2000" b="1" dirty="0">
                  <a:solidFill>
                    <a:schemeClr val="accent1"/>
                  </a:solidFill>
                  <a:latin typeface="+mj-ea"/>
                  <a:ea typeface="+mj-ea"/>
                </a:rPr>
                <a:t>认识型研究新技术</a:t>
              </a:r>
              <a:endParaRPr lang="zh-CN" altLang="en-US" sz="2000" b="1" dirty="0">
                <a:solidFill>
                  <a:schemeClr val="accent1"/>
                </a:solidFill>
                <a:latin typeface="+mj-ea"/>
                <a:ea typeface="+mj-ea"/>
              </a:endParaRPr>
            </a:p>
          </p:txBody>
        </p:sp>
        <p:cxnSp>
          <p:nvCxnSpPr>
            <p:cNvPr id="8" name="直接连接符 7"/>
            <p:cNvCxnSpPr/>
            <p:nvPr/>
          </p:nvCxnSpPr>
          <p:spPr>
            <a:xfrm>
              <a:off x="1617762"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48769" y="2866253"/>
              <a:ext cx="2614136" cy="1476375"/>
            </a:xfrm>
            <a:prstGeom prst="rect">
              <a:avLst/>
            </a:prstGeom>
            <a:noFill/>
          </p:spPr>
          <p:txBody>
            <a:bodyPr wrap="square" lIns="72000" rIns="72000" rtlCol="0">
              <a:spAutoFit/>
            </a:bodyPr>
            <a:lstStyle/>
            <a:p>
              <a:pPr algn="ctr"/>
              <a:r>
                <a:rPr lang="zh-CN" altLang="en-US" dirty="0">
                  <a:solidFill>
                    <a:srgbClr val="000000"/>
                  </a:solidFill>
                  <a:effectLst/>
                  <a:latin typeface="微软雅黑" panose="020B0503020204020204" charset="-122"/>
                  <a:ea typeface="微软雅黑" panose="020B0503020204020204" charset="-122"/>
                </a:rPr>
                <a:t>传播模型技术</a:t>
              </a:r>
              <a:endParaRPr lang="zh-CN" altLang="en-US" dirty="0">
                <a:solidFill>
                  <a:srgbClr val="000000"/>
                </a:solidFill>
                <a:effectLst/>
                <a:latin typeface="微软雅黑" panose="020B0503020204020204" charset="-122"/>
                <a:ea typeface="微软雅黑" panose="020B0503020204020204" charset="-122"/>
              </a:endParaRPr>
            </a:p>
            <a:p>
              <a:pPr algn="ctr"/>
              <a:endParaRPr lang="zh-CN" altLang="en-US" dirty="0">
                <a:solidFill>
                  <a:srgbClr val="000000"/>
                </a:solidFill>
                <a:effectLst/>
                <a:latin typeface="微软雅黑" panose="020B0503020204020204" charset="-122"/>
                <a:ea typeface="微软雅黑" panose="020B0503020204020204" charset="-122"/>
              </a:endParaRPr>
            </a:p>
            <a:p>
              <a:pPr algn="ctr"/>
              <a:r>
                <a:rPr lang="zh-CN" altLang="en-US" dirty="0">
                  <a:solidFill>
                    <a:srgbClr val="000000"/>
                  </a:solidFill>
                  <a:effectLst/>
                  <a:latin typeface="微软雅黑" panose="020B0503020204020204" charset="-122"/>
                  <a:ea typeface="微软雅黑" panose="020B0503020204020204" charset="-122"/>
                </a:rPr>
                <a:t>协议模型自动构建技术</a:t>
              </a:r>
              <a:endParaRPr lang="zh-CN" altLang="en-US" dirty="0">
                <a:solidFill>
                  <a:srgbClr val="000000"/>
                </a:solidFill>
                <a:effectLst/>
                <a:latin typeface="微软雅黑" panose="020B0503020204020204" charset="-122"/>
                <a:ea typeface="微软雅黑" panose="020B0503020204020204" charset="-122"/>
              </a:endParaRPr>
            </a:p>
            <a:p>
              <a:pPr algn="ctr"/>
              <a:endParaRPr lang="zh-CN" altLang="en-US" dirty="0">
                <a:solidFill>
                  <a:srgbClr val="000000"/>
                </a:solidFill>
                <a:effectLst/>
                <a:latin typeface="微软雅黑" panose="020B0503020204020204" charset="-122"/>
                <a:ea typeface="微软雅黑" panose="020B0503020204020204" charset="-122"/>
              </a:endParaRPr>
            </a:p>
            <a:p>
              <a:pPr algn="ctr"/>
              <a:r>
                <a:rPr lang="zh-CN" altLang="en-US" dirty="0">
                  <a:solidFill>
                    <a:srgbClr val="000000"/>
                  </a:solidFill>
                  <a:effectLst/>
                  <a:latin typeface="微软雅黑" panose="020B0503020204020204" charset="-122"/>
                  <a:ea typeface="微软雅黑" panose="020B0503020204020204" charset="-122"/>
                </a:rPr>
                <a:t>僵尸网络性能评价技术</a:t>
              </a:r>
              <a:endParaRPr lang="zh-CN" altLang="en-US" dirty="0">
                <a:solidFill>
                  <a:srgbClr val="000000"/>
                </a:solidFill>
                <a:effectLst/>
                <a:latin typeface="微软雅黑" panose="020B0503020204020204" charset="-122"/>
                <a:ea typeface="微软雅黑" panose="020B0503020204020204" charset="-122"/>
              </a:endParaRPr>
            </a:p>
          </p:txBody>
        </p:sp>
      </p:grpSp>
      <p:grpSp>
        <p:nvGrpSpPr>
          <p:cNvPr id="4" name="组合 3"/>
          <p:cNvGrpSpPr/>
          <p:nvPr/>
        </p:nvGrpSpPr>
        <p:grpSpPr>
          <a:xfrm>
            <a:off x="4492795" y="1817881"/>
            <a:ext cx="3193709" cy="3791198"/>
            <a:chOff x="4492795" y="1817881"/>
            <a:chExt cx="3193709" cy="3791198"/>
          </a:xfrm>
          <a:effectLst/>
        </p:grpSpPr>
        <p:sp>
          <p:nvSpPr>
            <p:cNvPr id="23" name="矩形: 圆角 22"/>
            <p:cNvSpPr/>
            <p:nvPr/>
          </p:nvSpPr>
          <p:spPr>
            <a:xfrm>
              <a:off x="4492795"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2"/>
              </a:solid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24" name="文本框 23"/>
            <p:cNvSpPr txBox="1"/>
            <p:nvPr/>
          </p:nvSpPr>
          <p:spPr>
            <a:xfrm>
              <a:off x="5069534" y="1980480"/>
              <a:ext cx="2037397" cy="445826"/>
            </a:xfrm>
            <a:prstGeom prst="roundRect">
              <a:avLst>
                <a:gd name="adj" fmla="val 12394"/>
              </a:avLst>
            </a:prstGeom>
            <a:noFill/>
          </p:spPr>
          <p:txBody>
            <a:bodyPr wrap="square" lIns="72000" rIns="72000" rtlCol="0" anchor="ctr" anchorCtr="0">
              <a:normAutofit fontScale="85000" lnSpcReduction="10000"/>
            </a:bodyPr>
            <a:lstStyle/>
            <a:p>
              <a:pPr algn="ctr"/>
              <a:r>
                <a:rPr lang="zh-CN" altLang="en-US" sz="2000" b="1" dirty="0">
                  <a:solidFill>
                    <a:schemeClr val="accent2"/>
                  </a:solidFill>
                  <a:latin typeface="+mj-ea"/>
                  <a:ea typeface="+mj-ea"/>
                </a:rPr>
                <a:t>防护型研究新技术</a:t>
              </a:r>
              <a:endParaRPr lang="zh-CN" altLang="en-US" sz="2000" b="1" dirty="0">
                <a:solidFill>
                  <a:schemeClr val="accent2"/>
                </a:solidFill>
                <a:latin typeface="+mj-ea"/>
                <a:ea typeface="+mj-ea"/>
              </a:endParaRPr>
            </a:p>
          </p:txBody>
        </p:sp>
        <p:cxnSp>
          <p:nvCxnSpPr>
            <p:cNvPr id="25" name="直接连接符 24"/>
            <p:cNvCxnSpPr/>
            <p:nvPr/>
          </p:nvCxnSpPr>
          <p:spPr>
            <a:xfrm>
              <a:off x="5450157" y="2608455"/>
              <a:ext cx="12761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969995" y="2833717"/>
              <a:ext cx="2350255" cy="1477328"/>
            </a:xfrm>
            <a:prstGeom prst="rect">
              <a:avLst/>
            </a:prstGeom>
            <a:noFill/>
          </p:spPr>
          <p:txBody>
            <a:bodyPr wrap="square" lIns="72000" rIns="72000" rtlCol="0">
              <a:spAutoFit/>
            </a:bodyPr>
            <a:lstStyle/>
            <a:p>
              <a:pPr algn="ctr">
                <a:buClrTx/>
                <a:buSzTx/>
                <a:buNone/>
              </a:pPr>
              <a:r>
                <a:rPr lang="zh-CN" altLang="en-US" dirty="0">
                  <a:solidFill>
                    <a:srgbClr val="000000"/>
                  </a:solidFill>
                  <a:effectLst/>
                  <a:latin typeface="微软雅黑" panose="020B0503020204020204" charset="-122"/>
                  <a:ea typeface="微软雅黑" panose="020B0503020204020204" charset="-122"/>
                </a:rPr>
                <a:t>全球范围的监测技术</a:t>
              </a:r>
              <a:endParaRPr lang="zh-CN" altLang="en-US" dirty="0">
                <a:solidFill>
                  <a:srgbClr val="000000"/>
                </a:solidFill>
                <a:effectLst/>
                <a:latin typeface="微软雅黑" panose="020B0503020204020204" charset="-122"/>
                <a:ea typeface="微软雅黑" panose="020B0503020204020204" charset="-122"/>
              </a:endParaRPr>
            </a:p>
            <a:p>
              <a:pPr algn="ctr">
                <a:buClrTx/>
                <a:buSzTx/>
                <a:buNone/>
              </a:pPr>
              <a:endParaRPr lang="en-US" altLang="zh-CN" dirty="0">
                <a:solidFill>
                  <a:srgbClr val="000000"/>
                </a:solidFill>
                <a:effectLst/>
                <a:latin typeface="微软雅黑" panose="020B0503020204020204" charset="-122"/>
                <a:ea typeface="微软雅黑" panose="020B0503020204020204" charset="-122"/>
              </a:endParaRPr>
            </a:p>
            <a:p>
              <a:pPr algn="ctr">
                <a:buClrTx/>
                <a:buSzTx/>
                <a:buNone/>
              </a:pPr>
              <a:endParaRPr lang="zh-CN" altLang="en-US" dirty="0">
                <a:solidFill>
                  <a:srgbClr val="000000"/>
                </a:solidFill>
                <a:effectLst/>
                <a:latin typeface="微软雅黑" panose="020B0503020204020204" charset="-122"/>
                <a:ea typeface="微软雅黑" panose="020B0503020204020204" charset="-122"/>
              </a:endParaRPr>
            </a:p>
            <a:p>
              <a:pPr algn="ctr">
                <a:buClrTx/>
                <a:buSzTx/>
                <a:buNone/>
              </a:pPr>
              <a:r>
                <a:rPr lang="zh-CN" altLang="en-US" dirty="0">
                  <a:solidFill>
                    <a:srgbClr val="000000"/>
                  </a:solidFill>
                  <a:effectLst/>
                  <a:latin typeface="微软雅黑" panose="020B0503020204020204" charset="-122"/>
                  <a:ea typeface="微软雅黑" panose="020B0503020204020204" charset="-122"/>
                </a:rPr>
                <a:t>针对寄生式僵尸网络的规模测量技术</a:t>
              </a:r>
              <a:endParaRPr lang="zh-CN" altLang="en-US" dirty="0">
                <a:solidFill>
                  <a:srgbClr val="000000"/>
                </a:solidFill>
                <a:effectLst/>
                <a:latin typeface="微软雅黑" panose="020B0503020204020204" charset="-122"/>
                <a:ea typeface="微软雅黑" panose="020B0503020204020204" charset="-122"/>
              </a:endParaRPr>
            </a:p>
          </p:txBody>
        </p:sp>
      </p:grpSp>
      <p:grpSp>
        <p:nvGrpSpPr>
          <p:cNvPr id="7" name="组合 6"/>
          <p:cNvGrpSpPr/>
          <p:nvPr/>
        </p:nvGrpSpPr>
        <p:grpSpPr>
          <a:xfrm>
            <a:off x="8325191" y="1817881"/>
            <a:ext cx="3193709" cy="3791198"/>
            <a:chOff x="8325191" y="1817881"/>
            <a:chExt cx="3193709" cy="3791198"/>
          </a:xfrm>
        </p:grpSpPr>
        <p:sp>
          <p:nvSpPr>
            <p:cNvPr id="28" name="矩形: 圆角 27"/>
            <p:cNvSpPr/>
            <p:nvPr/>
          </p:nvSpPr>
          <p:spPr>
            <a:xfrm>
              <a:off x="8325191"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29" name="文本框 28"/>
            <p:cNvSpPr txBox="1"/>
            <p:nvPr/>
          </p:nvSpPr>
          <p:spPr>
            <a:xfrm>
              <a:off x="8901930" y="1980480"/>
              <a:ext cx="2037397" cy="445826"/>
            </a:xfrm>
            <a:prstGeom prst="roundRect">
              <a:avLst>
                <a:gd name="adj" fmla="val 12394"/>
              </a:avLst>
            </a:prstGeom>
            <a:noFill/>
          </p:spPr>
          <p:txBody>
            <a:bodyPr wrap="square" lIns="72000" rIns="72000" rtlCol="0" anchor="ctr" anchorCtr="0">
              <a:normAutofit/>
            </a:bodyPr>
            <a:lstStyle/>
            <a:p>
              <a:pPr algn="ctr"/>
              <a:r>
                <a:rPr lang="zh-CN" altLang="en-US" sz="1700" b="1" dirty="0">
                  <a:solidFill>
                    <a:schemeClr val="accent1"/>
                  </a:solidFill>
                  <a:latin typeface="+mj-ea"/>
                  <a:ea typeface="+mj-ea"/>
                </a:rPr>
                <a:t>攻击型研究新技术</a:t>
              </a:r>
              <a:endParaRPr lang="zh-CN" altLang="en-US" sz="1700" b="1" dirty="0">
                <a:solidFill>
                  <a:schemeClr val="accent1"/>
                </a:solidFill>
                <a:latin typeface="+mj-ea"/>
                <a:ea typeface="+mj-ea"/>
              </a:endParaRPr>
            </a:p>
          </p:txBody>
        </p:sp>
        <p:cxnSp>
          <p:nvCxnSpPr>
            <p:cNvPr id="30" name="直接连接符 29"/>
            <p:cNvCxnSpPr/>
            <p:nvPr/>
          </p:nvCxnSpPr>
          <p:spPr>
            <a:xfrm>
              <a:off x="9282553"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325191" y="2866168"/>
              <a:ext cx="3190875" cy="1430020"/>
            </a:xfrm>
            <a:prstGeom prst="rect">
              <a:avLst/>
            </a:prstGeom>
            <a:noFill/>
          </p:spPr>
          <p:txBody>
            <a:bodyPr wrap="square" lIns="72000" rIns="72000" rtlCol="0">
              <a:spAutoFit/>
            </a:bodyPr>
            <a:lstStyle/>
            <a:p>
              <a:pPr algn="ctr">
                <a:lnSpc>
                  <a:spcPct val="100000"/>
                </a:lnSpc>
                <a:spcBef>
                  <a:spcPts val="600"/>
                </a:spcBef>
                <a:buClrTx/>
                <a:buSzTx/>
                <a:buNone/>
              </a:pPr>
              <a:r>
                <a:rPr lang="zh-CN" altLang="en-US" sz="1800" dirty="0">
                  <a:solidFill>
                    <a:srgbClr val="000000"/>
                  </a:solidFill>
                  <a:effectLst/>
                  <a:latin typeface="微软雅黑" panose="020B0503020204020204" charset="-122"/>
                  <a:ea typeface="微软雅黑" panose="020B0503020204020204" charset="-122"/>
                </a:rPr>
                <a:t>僵尸网络协同技术</a:t>
              </a:r>
              <a:endParaRPr lang="zh-CN" altLang="en-US" sz="1800" dirty="0">
                <a:solidFill>
                  <a:srgbClr val="000000"/>
                </a:solidFill>
                <a:effectLst/>
                <a:latin typeface="微软雅黑" panose="020B0503020204020204" charset="-122"/>
                <a:ea typeface="微软雅黑" panose="020B0503020204020204" charset="-122"/>
              </a:endParaRPr>
            </a:p>
            <a:p>
              <a:pPr algn="ctr">
                <a:lnSpc>
                  <a:spcPct val="100000"/>
                </a:lnSpc>
                <a:spcBef>
                  <a:spcPts val="600"/>
                </a:spcBef>
                <a:buClrTx/>
                <a:buSzTx/>
                <a:buNone/>
              </a:pPr>
              <a:endParaRPr lang="zh-CN" altLang="en-US" sz="1800" dirty="0">
                <a:solidFill>
                  <a:srgbClr val="000000"/>
                </a:solidFill>
                <a:effectLst/>
                <a:latin typeface="微软雅黑" panose="020B0503020204020204" charset="-122"/>
                <a:ea typeface="微软雅黑" panose="020B0503020204020204" charset="-122"/>
              </a:endParaRPr>
            </a:p>
            <a:p>
              <a:pPr algn="ctr">
                <a:lnSpc>
                  <a:spcPct val="100000"/>
                </a:lnSpc>
                <a:spcBef>
                  <a:spcPts val="600"/>
                </a:spcBef>
                <a:buClrTx/>
                <a:buSzTx/>
                <a:buNone/>
              </a:pPr>
              <a:endParaRPr lang="zh-CN" altLang="en-US" sz="1800" dirty="0">
                <a:solidFill>
                  <a:srgbClr val="000000"/>
                </a:solidFill>
                <a:effectLst/>
                <a:latin typeface="微软雅黑" panose="020B0503020204020204" charset="-122"/>
                <a:ea typeface="微软雅黑" panose="020B0503020204020204" charset="-122"/>
              </a:endParaRPr>
            </a:p>
            <a:p>
              <a:pPr algn="ctr">
                <a:lnSpc>
                  <a:spcPct val="100000"/>
                </a:lnSpc>
                <a:spcBef>
                  <a:spcPts val="600"/>
                </a:spcBef>
                <a:buClrTx/>
                <a:buSzTx/>
                <a:buNone/>
              </a:pPr>
              <a:r>
                <a:rPr lang="zh-CN" altLang="en-US" sz="1800" dirty="0">
                  <a:solidFill>
                    <a:srgbClr val="000000"/>
                  </a:solidFill>
                  <a:effectLst/>
                  <a:latin typeface="微软雅黑" panose="020B0503020204020204" charset="-122"/>
                  <a:ea typeface="微软雅黑" panose="020B0503020204020204" charset="-122"/>
                </a:rPr>
                <a:t>僵尸网络先进组网技术</a:t>
              </a:r>
              <a:endParaRPr lang="zh-CN" altLang="en-US" dirty="0">
                <a:solidFill>
                  <a:srgbClr val="000000"/>
                </a:solidFill>
                <a:effectLst/>
                <a:latin typeface="微软雅黑" panose="020B0503020204020204" charset="-122"/>
                <a:ea typeface="微软雅黑" panose="020B050302020402020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92482" y="1162909"/>
            <a:ext cx="10650966" cy="5029583"/>
          </a:xfrm>
          <a:prstGeom prst="rect">
            <a:avLst/>
          </a:prstGeom>
          <a:solidFill>
            <a:schemeClr val="accent1">
              <a:alpha val="90000"/>
            </a:schemeClr>
          </a:solidFill>
          <a:ln>
            <a:no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sym typeface="+mn-ea"/>
              </a:rPr>
              <a:t>未来研究方向</a:t>
            </a:r>
            <a:endParaRPr lang="zh-CN" altLang="en-US" dirty="0"/>
          </a:p>
        </p:txBody>
      </p:sp>
      <p:sp>
        <p:nvSpPr>
          <p:cNvPr id="4" name="文本框 3"/>
          <p:cNvSpPr txBox="1"/>
          <p:nvPr/>
        </p:nvSpPr>
        <p:spPr>
          <a:xfrm>
            <a:off x="2465705" y="1953260"/>
            <a:ext cx="7632065" cy="3448685"/>
          </a:xfrm>
          <a:prstGeom prst="rect">
            <a:avLst/>
          </a:prstGeom>
          <a:noFill/>
        </p:spPr>
        <p:txBody>
          <a:bodyPr wrap="square" rtlCol="0">
            <a:spAutoFit/>
          </a:bodyPr>
          <a:lstStyle/>
          <a:p>
            <a:pPr marL="0" marR="0" algn="l">
              <a:lnSpc>
                <a:spcPct val="130000"/>
              </a:lnSpc>
              <a:spcBef>
                <a:spcPts val="0"/>
              </a:spcBef>
              <a:spcAft>
                <a:spcPts val="0"/>
              </a:spcAft>
            </a:pPr>
            <a:r>
              <a:rPr lang="zh-CN" altLang="en-US" sz="2400" b="1" kern="0" dirty="0">
                <a:solidFill>
                  <a:schemeClr val="bg2"/>
                </a:solidFill>
                <a:effectLst>
                  <a:innerShdw blurRad="63500" dist="50800" dir="13500000">
                    <a:srgbClr val="000000">
                      <a:alpha val="50000"/>
                    </a:srgbClr>
                  </a:innerShdw>
                </a:effectLst>
                <a:latin typeface="微软雅黑" panose="020B0503020204020204" charset="-122"/>
                <a:ea typeface="微软雅黑" panose="020B0503020204020204" charset="-122"/>
                <a:cs typeface="微软雅黑" panose="020B0503020204020204" charset="-122"/>
              </a:rPr>
              <a:t>除上述技术因素之外，未来还应当从道德、法律方面，为降低僵尸网络的危害提供重要手段。就像阿西莫夫曾提出机器人三定律，为机器人的设计指出了伦理边界一样，僵尸网络作为一种人造的受控网络，也应当对其在伦理上进行限定，从而为法律约束提供依据，以此从一定程度上通过威慑来保护重要的网络基础设施不被僵尸网络破坏。</a:t>
            </a:r>
            <a:endParaRPr lang="zh-CN" altLang="en-US" sz="2400" b="1" kern="0" dirty="0">
              <a:solidFill>
                <a:schemeClr val="bg2"/>
              </a:solidFill>
              <a:effectLst>
                <a:innerShdw blurRad="63500" dist="50800" dir="13500000">
                  <a:srgbClr val="000000">
                    <a:alpha val="50000"/>
                  </a:srgbClr>
                </a:innerShdw>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02549" y="2595241"/>
            <a:ext cx="8186902" cy="833759"/>
          </a:xfrm>
        </p:spPr>
        <p:txBody>
          <a:bodyPr/>
          <a:lstStyle/>
          <a:p>
            <a:r>
              <a:rPr lang="zh-CN" altLang="en-US" dirty="0"/>
              <a:t>谢谢</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01</a:t>
            </a:r>
            <a:endParaRPr lang="zh-CN" altLang="en-US" dirty="0"/>
          </a:p>
        </p:txBody>
      </p:sp>
      <p:sp>
        <p:nvSpPr>
          <p:cNvPr id="4" name="标题 3"/>
          <p:cNvSpPr>
            <a:spLocks noGrp="1"/>
          </p:cNvSpPr>
          <p:nvPr>
            <p:ph type="title"/>
          </p:nvPr>
        </p:nvSpPr>
        <p:spPr/>
        <p:txBody>
          <a:bodyPr/>
          <a:lstStyle/>
          <a:p>
            <a:r>
              <a:rPr lang="zh-CN" altLang="en-US" dirty="0"/>
              <a:t>僵尸机</a:t>
            </a:r>
            <a:endParaRPr lang="zh-CN" altLang="en-US" dirty="0"/>
          </a:p>
        </p:txBody>
      </p:sp>
      <p:sp>
        <p:nvSpPr>
          <p:cNvPr id="18" name="文本占位符 17"/>
          <p:cNvSpPr>
            <a:spLocks noGrp="1"/>
          </p:cNvSpPr>
          <p:nvPr>
            <p:ph type="body" sz="quarter" idx="11"/>
          </p:nvPr>
        </p:nvSpPr>
        <p:spPr/>
        <p:txBody>
          <a:bodyPr/>
          <a:lstStyle/>
          <a:p>
            <a:r>
              <a:rPr lang="en-US" altLang="zh-CN" dirty="0"/>
              <a:t>Zombie Computer</a:t>
            </a:r>
            <a:endParaRPr lang="en-US" altLang="zh-CN" dirty="0"/>
          </a:p>
        </p:txBody>
      </p:sp>
      <p:sp>
        <p:nvSpPr>
          <p:cNvPr id="7" name="矩形 6"/>
          <p:cNvSpPr/>
          <p:nvPr/>
        </p:nvSpPr>
        <p:spPr>
          <a:xfrm>
            <a:off x="67310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5031"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僵尸机</a:t>
            </a:r>
            <a:endParaRPr lang="zh-CN" altLang="en-US" dirty="0"/>
          </a:p>
        </p:txBody>
      </p:sp>
      <p:sp>
        <p:nvSpPr>
          <p:cNvPr id="3" name="文本框 2"/>
          <p:cNvSpPr txBox="1"/>
          <p:nvPr/>
        </p:nvSpPr>
        <p:spPr>
          <a:xfrm>
            <a:off x="6184265" y="1803400"/>
            <a:ext cx="4812665" cy="3808095"/>
          </a:xfrm>
          <a:prstGeom prst="rect">
            <a:avLst/>
          </a:prstGeom>
          <a:noFill/>
        </p:spPr>
        <p:txBody>
          <a:bodyPr wrap="square" rtlCol="0">
            <a:spAutoFit/>
          </a:bodyPr>
          <a:lstStyle/>
          <a:p>
            <a:pPr algn="l">
              <a:lnSpc>
                <a:spcPct val="130000"/>
              </a:lnSpc>
            </a:pPr>
            <a:r>
              <a:rPr lang="zh-CN" altLang="en-US" sz="2400" b="1" i="0" dirty="0">
                <a:solidFill>
                  <a:srgbClr val="000000"/>
                </a:solidFill>
                <a:effectLst/>
                <a:latin typeface="微软雅黑" panose="020B0503020204020204" charset="-122"/>
                <a:ea typeface="微软雅黑" panose="020B0503020204020204" charset="-122"/>
              </a:rPr>
              <a:t>僵尸机</a:t>
            </a:r>
            <a:r>
              <a:rPr lang="zh-CN" altLang="en-US" b="0" i="0" dirty="0">
                <a:solidFill>
                  <a:srgbClr val="000000"/>
                </a:solidFill>
                <a:effectLst/>
                <a:latin typeface="微软雅黑" panose="020B0503020204020204" charset="-122"/>
                <a:ea typeface="微软雅黑" panose="020B0503020204020204" charset="-122"/>
              </a:rPr>
              <a:t>（Zombie computer），又称“</a:t>
            </a:r>
            <a:r>
              <a:rPr lang="zh-CN" altLang="en-US" i="0" dirty="0">
                <a:solidFill>
                  <a:srgbClr val="000000"/>
                </a:solidFill>
                <a:effectLst/>
                <a:latin typeface="微软雅黑" panose="020B0503020204020204" charset="-122"/>
                <a:ea typeface="微软雅黑" panose="020B0503020204020204" charset="-122"/>
              </a:rPr>
              <a:t>肉鸡</a:t>
            </a:r>
            <a:r>
              <a:rPr lang="zh-CN" altLang="en-US" b="0" i="0" dirty="0">
                <a:solidFill>
                  <a:srgbClr val="000000"/>
                </a:solidFill>
                <a:effectLst/>
                <a:latin typeface="微软雅黑" panose="020B0503020204020204" charset="-122"/>
                <a:ea typeface="微软雅黑" panose="020B0503020204020204" charset="-122"/>
              </a:rPr>
              <a:t>” 或“</a:t>
            </a:r>
            <a:r>
              <a:rPr lang="zh-CN" altLang="en-US" i="0" dirty="0">
                <a:solidFill>
                  <a:srgbClr val="000000"/>
                </a:solidFill>
                <a:effectLst/>
                <a:latin typeface="微软雅黑" panose="020B0503020204020204" charset="-122"/>
                <a:ea typeface="微软雅黑" panose="020B0503020204020204" charset="-122"/>
              </a:rPr>
              <a:t>傀儡机</a:t>
            </a:r>
            <a:r>
              <a:rPr lang="zh-CN" altLang="en-US" b="0" i="0" dirty="0">
                <a:solidFill>
                  <a:srgbClr val="000000"/>
                </a:solidFill>
                <a:effectLst/>
                <a:latin typeface="微软雅黑" panose="020B0503020204020204" charset="-122"/>
                <a:ea typeface="微软雅黑" panose="020B0503020204020204" charset="-122"/>
              </a:rPr>
              <a:t>”，</a:t>
            </a:r>
            <a:r>
              <a:rPr lang="zh-CN" altLang="en-US" dirty="0">
                <a:solidFill>
                  <a:srgbClr val="000000"/>
                </a:solidFill>
                <a:effectLst/>
                <a:latin typeface="微软雅黑" panose="020B0503020204020204" charset="-122"/>
                <a:ea typeface="微软雅黑" panose="020B0503020204020204" charset="-122"/>
              </a:rPr>
              <a:t>是指接入互联网受蠕虫、木马等病毒感染后，受控于黑客的电脑。其可以随时按照黑客的命令与控制（C&amp;C, command and control）进行DoS攻击、APT攻击等各种类型的攻击，以达到致使用户网络或重要应用系统瘫痪、窃取用户机密业务数据等目的。一般电脑的拥有者都没有察觉到自己的系统已经被“僵尸化”，就仿佛是没有自主意识的僵尸一般。</a:t>
            </a:r>
            <a:endParaRPr lang="zh-CN" altLang="en-US" dirty="0">
              <a:solidFill>
                <a:srgbClr val="000000"/>
              </a:solidFill>
              <a:effectLst/>
              <a:latin typeface="微软雅黑" panose="020B0503020204020204" charset="-122"/>
              <a:ea typeface="微软雅黑" panose="020B0503020204020204" charset="-122"/>
            </a:endParaRPr>
          </a:p>
        </p:txBody>
      </p:sp>
      <p:pic>
        <p:nvPicPr>
          <p:cNvPr id="4" name="图片 3" descr="下载"/>
          <p:cNvPicPr>
            <a:picLocks noChangeAspect="1"/>
          </p:cNvPicPr>
          <p:nvPr/>
        </p:nvPicPr>
        <p:blipFill>
          <a:blip r:embed="rId1"/>
          <a:stretch>
            <a:fillRect/>
          </a:stretch>
        </p:blipFill>
        <p:spPr>
          <a:xfrm>
            <a:off x="1610995" y="1537335"/>
            <a:ext cx="3275330" cy="42195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僵尸机的感染与</a:t>
            </a:r>
            <a:r>
              <a:rPr lang="zh-CN" altLang="en-US" dirty="0"/>
              <a:t>工作过程</a:t>
            </a:r>
            <a:endParaRPr lang="zh-CN" altLang="en-US" dirty="0"/>
          </a:p>
        </p:txBody>
      </p:sp>
      <p:sp>
        <p:nvSpPr>
          <p:cNvPr id="68" name="文本框 67"/>
          <p:cNvSpPr txBox="1"/>
          <p:nvPr/>
        </p:nvSpPr>
        <p:spPr>
          <a:xfrm>
            <a:off x="544195" y="5798820"/>
            <a:ext cx="11103610" cy="370840"/>
          </a:xfrm>
          <a:prstGeom prst="rect">
            <a:avLst/>
          </a:prstGeom>
          <a:noFill/>
        </p:spPr>
        <p:txBody>
          <a:bodyPr wrap="square" lIns="0" rIns="0" rtlCol="0">
            <a:spAutoFit/>
          </a:bodyPr>
          <a:lstStyle/>
          <a:p>
            <a:pPr algn="ctr">
              <a:lnSpc>
                <a:spcPct val="130000"/>
              </a:lnSpc>
            </a:pPr>
            <a:r>
              <a:rPr lang="zh-CN" altLang="en-US" sz="1400" dirty="0">
                <a:solidFill>
                  <a:schemeClr val="tx1">
                    <a:lumMod val="75000"/>
                    <a:lumOff val="25000"/>
                  </a:schemeClr>
                </a:solidFill>
              </a:rPr>
              <a:t>①垃圾邮件寄送人网站　②垃圾邮件寄送人　③垃圾邮件发送软件　④感染的电脑　⑤病毒或木马　⑥邮件服务器　⑦用户　⑧网站访问</a:t>
            </a:r>
            <a:r>
              <a:rPr lang="zh-CN" altLang="en-US" sz="1400" dirty="0">
                <a:solidFill>
                  <a:schemeClr val="tx1">
                    <a:lumMod val="75000"/>
                    <a:lumOff val="25000"/>
                  </a:schemeClr>
                </a:solidFill>
              </a:rPr>
              <a:t>流量</a:t>
            </a:r>
            <a:endParaRPr lang="zh-CN" altLang="en-US" sz="1400" dirty="0">
              <a:solidFill>
                <a:schemeClr val="tx1">
                  <a:lumMod val="75000"/>
                  <a:lumOff val="25000"/>
                </a:schemeClr>
              </a:solidFill>
            </a:endParaRPr>
          </a:p>
        </p:txBody>
      </p:sp>
      <p:pic>
        <p:nvPicPr>
          <p:cNvPr id="3" name="图片占位符 2" descr="1920px-Circle_of_spam.svg"/>
          <p:cNvPicPr>
            <a:picLocks noGrp="1" noChangeAspect="1"/>
          </p:cNvPicPr>
          <p:nvPr>
            <p:ph type="pic" sz="quarter" idx="10"/>
          </p:nvPr>
        </p:nvPicPr>
        <p:blipFill>
          <a:blip r:embed="rId1"/>
          <a:stretch>
            <a:fillRect/>
          </a:stretch>
        </p:blipFill>
        <p:spPr>
          <a:xfrm>
            <a:off x="3872865" y="1205865"/>
            <a:ext cx="4446270" cy="4446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02</a:t>
            </a:r>
            <a:endParaRPr lang="zh-CN" altLang="en-US" dirty="0"/>
          </a:p>
        </p:txBody>
      </p:sp>
      <p:sp>
        <p:nvSpPr>
          <p:cNvPr id="4" name="标题 3"/>
          <p:cNvSpPr>
            <a:spLocks noGrp="1"/>
          </p:cNvSpPr>
          <p:nvPr>
            <p:ph type="title"/>
          </p:nvPr>
        </p:nvSpPr>
        <p:spPr/>
        <p:txBody>
          <a:bodyPr/>
          <a:lstStyle/>
          <a:p>
            <a:r>
              <a:rPr lang="zh-CN" altLang="en-US" dirty="0"/>
              <a:t>僵尸网络</a:t>
            </a:r>
            <a:endParaRPr lang="zh-CN" altLang="en-US" dirty="0"/>
          </a:p>
        </p:txBody>
      </p:sp>
      <p:sp>
        <p:nvSpPr>
          <p:cNvPr id="18" name="文本占位符 17"/>
          <p:cNvSpPr>
            <a:spLocks noGrp="1"/>
          </p:cNvSpPr>
          <p:nvPr>
            <p:ph type="body" sz="quarter" idx="11"/>
          </p:nvPr>
        </p:nvSpPr>
        <p:spPr/>
        <p:txBody>
          <a:bodyPr/>
          <a:lstStyle/>
          <a:p>
            <a:r>
              <a:rPr lang="en-US" altLang="zh-CN" dirty="0"/>
              <a:t>Botnet</a:t>
            </a:r>
            <a:endParaRPr lang="zh-CN" altLang="en-US" dirty="0"/>
          </a:p>
        </p:txBody>
      </p:sp>
      <p:sp>
        <p:nvSpPr>
          <p:cNvPr id="7" name="矩形 6"/>
          <p:cNvSpPr/>
          <p:nvPr/>
        </p:nvSpPr>
        <p:spPr>
          <a:xfrm>
            <a:off x="8686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僵尸网络</a:t>
            </a:r>
            <a:endParaRPr lang="zh-CN" altLang="en-US" dirty="0"/>
          </a:p>
        </p:txBody>
      </p:sp>
      <p:sp>
        <p:nvSpPr>
          <p:cNvPr id="15" name="文本框 14"/>
          <p:cNvSpPr txBox="1"/>
          <p:nvPr/>
        </p:nvSpPr>
        <p:spPr>
          <a:xfrm>
            <a:off x="6177915" y="2229485"/>
            <a:ext cx="4746625" cy="3050540"/>
          </a:xfrm>
          <a:prstGeom prst="rect">
            <a:avLst/>
          </a:prstGeom>
          <a:noFill/>
        </p:spPr>
        <p:txBody>
          <a:bodyPr wrap="square" lIns="0" rIns="0" rtlCol="0">
            <a:spAutoFit/>
          </a:bodyPr>
          <a:lstStyle/>
          <a:p>
            <a:pPr>
              <a:lnSpc>
                <a:spcPct val="130000"/>
              </a:lnSpc>
            </a:pPr>
            <a:r>
              <a:rPr lang="zh-CN" altLang="en-US" sz="3600" b="1" dirty="0">
                <a:solidFill>
                  <a:srgbClr val="000000"/>
                </a:solidFill>
                <a:effectLst/>
                <a:latin typeface="微软雅黑" panose="020B0503020204020204" charset="-122"/>
                <a:ea typeface="微软雅黑" panose="020B0503020204020204" charset="-122"/>
              </a:rPr>
              <a:t>僵尸网络</a:t>
            </a:r>
            <a:r>
              <a:rPr lang="zh-CN" altLang="en-US" sz="2800" dirty="0">
                <a:solidFill>
                  <a:srgbClr val="000000"/>
                </a:solidFill>
                <a:effectLst/>
                <a:latin typeface="微软雅黑" panose="020B0503020204020204" charset="-122"/>
                <a:ea typeface="微软雅黑" panose="020B0503020204020204" charset="-122"/>
              </a:rPr>
              <a:t>（Botnet）</a:t>
            </a:r>
            <a:r>
              <a:rPr lang="zh-CN" altLang="en-US" sz="2800" i="0" dirty="0">
                <a:solidFill>
                  <a:srgbClr val="000000"/>
                </a:solidFill>
                <a:effectLst/>
                <a:latin typeface="微软雅黑" panose="020B0503020204020204" charset="-122"/>
                <a:ea typeface="微软雅黑" panose="020B0503020204020204" charset="-122"/>
              </a:rPr>
              <a:t>是控制者出于恶意目的，传播僵尸程序控制大量主机（僵尸机），并通过一对多的命令与控制信道所组成的网络。</a:t>
            </a:r>
            <a:endParaRPr lang="zh-CN" altLang="en-US" sz="2800" i="0" dirty="0">
              <a:solidFill>
                <a:srgbClr val="000000"/>
              </a:solidFill>
              <a:effectLst/>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635" y="2229302"/>
            <a:ext cx="4675886" cy="29141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64845" y="1899153"/>
            <a:ext cx="10863104" cy="3688080"/>
          </a:xfrm>
          <a:prstGeom prst="rect">
            <a:avLst/>
          </a:prstGeom>
          <a:pattFill prst="ltUpDiag">
            <a:fgClr>
              <a:schemeClr val="bg1">
                <a:lumMod val="85000"/>
              </a:schemeClr>
            </a:fgClr>
            <a:bgClr>
              <a:schemeClr val="bg1"/>
            </a:bgClr>
          </a:pattFill>
          <a:ln w="3175">
            <a:no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dirty="0"/>
              <a:t>僵尸网络的起源及演化过程</a:t>
            </a:r>
            <a:endParaRPr lang="zh-CN" altLang="en-US" dirty="0"/>
          </a:p>
        </p:txBody>
      </p:sp>
      <p:sp>
        <p:nvSpPr>
          <p:cNvPr id="14" name="矩形 21"/>
          <p:cNvSpPr>
            <a:spLocks noChangeArrowheads="1"/>
          </p:cNvSpPr>
          <p:nvPr/>
        </p:nvSpPr>
        <p:spPr bwMode="auto">
          <a:xfrm flipV="1">
            <a:off x="8966623" y="2871469"/>
            <a:ext cx="1799802" cy="144463"/>
          </a:xfrm>
          <a:prstGeom prst="rect">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22"/>
          <p:cNvSpPr>
            <a:spLocks noChangeArrowheads="1"/>
          </p:cNvSpPr>
          <p:nvPr/>
        </p:nvSpPr>
        <p:spPr bwMode="auto">
          <a:xfrm flipV="1">
            <a:off x="1071563" y="2871470"/>
            <a:ext cx="7895060" cy="144463"/>
          </a:xfrm>
          <a:prstGeom prst="rect">
            <a:avLst/>
          </a:prstGeom>
          <a:solidFill>
            <a:schemeClr val="accent1"/>
          </a:solidFill>
          <a:ln>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 name="椭圆 14"/>
          <p:cNvSpPr>
            <a:spLocks noChangeArrowheads="1"/>
          </p:cNvSpPr>
          <p:nvPr/>
        </p:nvSpPr>
        <p:spPr bwMode="auto">
          <a:xfrm>
            <a:off x="10542588" y="2782570"/>
            <a:ext cx="360362" cy="360363"/>
          </a:xfrm>
          <a:prstGeom prst="ellipse">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 name="椭圆 10"/>
          <p:cNvSpPr>
            <a:spLocks noChangeArrowheads="1"/>
          </p:cNvSpPr>
          <p:nvPr/>
        </p:nvSpPr>
        <p:spPr bwMode="auto">
          <a:xfrm>
            <a:off x="888790" y="2782946"/>
            <a:ext cx="360051" cy="359987"/>
          </a:xfrm>
          <a:prstGeom prst="ellipse">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圆角矩形 33"/>
          <p:cNvSpPr>
            <a:spLocks noChangeArrowheads="1"/>
          </p:cNvSpPr>
          <p:nvPr/>
        </p:nvSpPr>
        <p:spPr bwMode="auto">
          <a:xfrm>
            <a:off x="945878" y="2207101"/>
            <a:ext cx="1024317" cy="408623"/>
          </a:xfrm>
          <a:prstGeom prst="roundRect">
            <a:avLst>
              <a:gd name="adj" fmla="val 16667"/>
            </a:avLst>
          </a:prstGeom>
          <a:solidFill>
            <a:schemeClr val="bg1"/>
          </a:solidFill>
          <a:ln w="9525" cmpd="sng">
            <a:solidFill>
              <a:srgbClr val="BFBFBF"/>
            </a:solidFill>
            <a:bevel/>
          </a:ln>
        </p:spPr>
        <p:txBody>
          <a:bodyPr wrap="none">
            <a:spAutoFit/>
          </a:bodyPr>
          <a:lstStyle/>
          <a:p>
            <a:pPr algn="ctr"/>
            <a:r>
              <a:rPr lang="en-US" altLang="zh-CN" b="1" dirty="0">
                <a:solidFill>
                  <a:srgbClr val="3F3F3F"/>
                </a:solidFill>
                <a:latin typeface="微软雅黑" panose="020B0503020204020204" charset="-122"/>
                <a:ea typeface="微软雅黑" panose="020B0503020204020204" charset="-122"/>
              </a:rPr>
              <a:t>1993</a:t>
            </a:r>
            <a:r>
              <a:rPr lang="zh-CN" altLang="en-US" b="1" dirty="0">
                <a:solidFill>
                  <a:srgbClr val="3F3F3F"/>
                </a:solidFill>
                <a:latin typeface="微软雅黑" panose="020B0503020204020204" charset="-122"/>
                <a:ea typeface="微软雅黑" panose="020B0503020204020204" charset="-122"/>
              </a:rPr>
              <a:t>年</a:t>
            </a:r>
            <a:endParaRPr lang="zh-CN" altLang="en-US"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19" name="椭圆 11"/>
          <p:cNvSpPr>
            <a:spLocks noChangeArrowheads="1"/>
          </p:cNvSpPr>
          <p:nvPr/>
        </p:nvSpPr>
        <p:spPr bwMode="auto">
          <a:xfrm>
            <a:off x="3302950" y="2782946"/>
            <a:ext cx="360051" cy="359987"/>
          </a:xfrm>
          <a:prstGeom prst="ellipse">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圆角矩形 35"/>
          <p:cNvSpPr>
            <a:spLocks noChangeArrowheads="1"/>
          </p:cNvSpPr>
          <p:nvPr/>
        </p:nvSpPr>
        <p:spPr bwMode="auto">
          <a:xfrm>
            <a:off x="2989669" y="2207101"/>
            <a:ext cx="1765056" cy="408623"/>
          </a:xfrm>
          <a:prstGeom prst="roundRect">
            <a:avLst>
              <a:gd name="adj" fmla="val 16667"/>
            </a:avLst>
          </a:prstGeom>
          <a:solidFill>
            <a:schemeClr val="bg1"/>
          </a:solidFill>
          <a:ln w="9525" cmpd="sng">
            <a:solidFill>
              <a:srgbClr val="BFBFBF"/>
            </a:solidFill>
            <a:bevel/>
          </a:ln>
        </p:spPr>
        <p:txBody>
          <a:bodyPr wrap="none">
            <a:spAutoFit/>
          </a:bodyPr>
          <a:lstStyle/>
          <a:p>
            <a:pPr algn="ctr"/>
            <a:r>
              <a:rPr lang="zh-CN" altLang="en-US" b="0" i="0" dirty="0">
                <a:solidFill>
                  <a:srgbClr val="4D4D4D"/>
                </a:solidFill>
                <a:effectLst/>
                <a:latin typeface="-apple-system"/>
              </a:rPr>
              <a:t> </a:t>
            </a:r>
            <a:r>
              <a:rPr lang="en-US" altLang="zh-CN" b="1" dirty="0">
                <a:solidFill>
                  <a:srgbClr val="3F3F3F"/>
                </a:solidFill>
                <a:latin typeface="微软雅黑" panose="020B0503020204020204" charset="-122"/>
                <a:ea typeface="微软雅黑" panose="020B0503020204020204" charset="-122"/>
              </a:rPr>
              <a:t>20</a:t>
            </a:r>
            <a:r>
              <a:rPr lang="zh-CN" altLang="en-US" b="1" dirty="0">
                <a:solidFill>
                  <a:srgbClr val="3F3F3F"/>
                </a:solidFill>
                <a:latin typeface="微软雅黑" panose="020B0503020204020204" charset="-122"/>
                <a:ea typeface="微软雅黑" panose="020B0503020204020204" charset="-122"/>
              </a:rPr>
              <a:t>世纪</a:t>
            </a:r>
            <a:r>
              <a:rPr lang="en-US" altLang="zh-CN" b="1" dirty="0">
                <a:solidFill>
                  <a:srgbClr val="3F3F3F"/>
                </a:solidFill>
                <a:latin typeface="微软雅黑" panose="020B0503020204020204" charset="-122"/>
                <a:ea typeface="微软雅黑" panose="020B0503020204020204" charset="-122"/>
              </a:rPr>
              <a:t>90</a:t>
            </a:r>
            <a:r>
              <a:rPr lang="zh-CN" altLang="en-US" b="1" dirty="0">
                <a:solidFill>
                  <a:srgbClr val="3F3F3F"/>
                </a:solidFill>
                <a:latin typeface="微软雅黑" panose="020B0503020204020204" charset="-122"/>
                <a:ea typeface="微软雅黑" panose="020B0503020204020204" charset="-122"/>
              </a:rPr>
              <a:t>年代</a:t>
            </a:r>
            <a:endParaRPr lang="zh-CN" altLang="en-US"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21" name="椭圆 13"/>
          <p:cNvSpPr>
            <a:spLocks noChangeArrowheads="1"/>
          </p:cNvSpPr>
          <p:nvPr/>
        </p:nvSpPr>
        <p:spPr bwMode="auto">
          <a:xfrm>
            <a:off x="5715950" y="2782946"/>
            <a:ext cx="360051" cy="359987"/>
          </a:xfrm>
          <a:prstGeom prst="ellipse">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 name="圆角矩形 36"/>
          <p:cNvSpPr>
            <a:spLocks noChangeArrowheads="1"/>
          </p:cNvSpPr>
          <p:nvPr/>
        </p:nvSpPr>
        <p:spPr bwMode="auto">
          <a:xfrm>
            <a:off x="5742342" y="2207101"/>
            <a:ext cx="1085709" cy="408623"/>
          </a:xfrm>
          <a:prstGeom prst="roundRect">
            <a:avLst>
              <a:gd name="adj" fmla="val 16667"/>
            </a:avLst>
          </a:prstGeom>
          <a:solidFill>
            <a:schemeClr val="bg1"/>
          </a:solidFill>
          <a:ln w="9525" cmpd="sng">
            <a:solidFill>
              <a:srgbClr val="BFBFBF"/>
            </a:solidFill>
            <a:bevel/>
          </a:ln>
        </p:spPr>
        <p:txBody>
          <a:bodyPr wrap="none">
            <a:spAutoFit/>
          </a:bodyPr>
          <a:lstStyle/>
          <a:p>
            <a:pPr algn="ctr"/>
            <a:r>
              <a:rPr lang="en-US" altLang="zh-CN" b="1" dirty="0">
                <a:solidFill>
                  <a:srgbClr val="3F3F3F"/>
                </a:solidFill>
                <a:latin typeface="微软雅黑" panose="020B0503020204020204" charset="-122"/>
                <a:ea typeface="微软雅黑" panose="020B0503020204020204" charset="-122"/>
              </a:rPr>
              <a:t>1999 </a:t>
            </a:r>
            <a:r>
              <a:rPr lang="zh-CN" altLang="en-US" b="1" dirty="0">
                <a:solidFill>
                  <a:srgbClr val="3F3F3F"/>
                </a:solidFill>
                <a:latin typeface="微软雅黑" panose="020B0503020204020204" charset="-122"/>
                <a:ea typeface="微软雅黑" panose="020B0503020204020204" charset="-122"/>
              </a:rPr>
              <a:t>年</a:t>
            </a:r>
            <a:endParaRPr lang="zh-CN" altLang="en-US"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23" name="椭圆 12"/>
          <p:cNvSpPr>
            <a:spLocks noChangeArrowheads="1"/>
          </p:cNvSpPr>
          <p:nvPr/>
        </p:nvSpPr>
        <p:spPr bwMode="auto">
          <a:xfrm>
            <a:off x="8130110" y="2782946"/>
            <a:ext cx="360051" cy="359987"/>
          </a:xfrm>
          <a:prstGeom prst="ellipse">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 name="圆角矩形 37"/>
          <p:cNvSpPr>
            <a:spLocks noChangeArrowheads="1"/>
          </p:cNvSpPr>
          <p:nvPr/>
        </p:nvSpPr>
        <p:spPr bwMode="auto">
          <a:xfrm>
            <a:off x="8128950" y="2207101"/>
            <a:ext cx="967707" cy="408623"/>
          </a:xfrm>
          <a:prstGeom prst="roundRect">
            <a:avLst>
              <a:gd name="adj" fmla="val 16667"/>
            </a:avLst>
          </a:prstGeom>
          <a:solidFill>
            <a:schemeClr val="bg1"/>
          </a:solidFill>
          <a:ln w="9525" cmpd="sng">
            <a:solidFill>
              <a:srgbClr val="BFBFBF"/>
            </a:solidFill>
            <a:bevel/>
          </a:ln>
        </p:spPr>
        <p:txBody>
          <a:bodyPr wrap="none">
            <a:spAutoFit/>
          </a:bodyPr>
          <a:lstStyle/>
          <a:p>
            <a:r>
              <a:rPr lang="en-US" altLang="zh-CN" b="1" dirty="0">
                <a:solidFill>
                  <a:srgbClr val="3F3F3F"/>
                </a:solidFill>
                <a:latin typeface="微软雅黑" panose="020B0503020204020204" charset="-122"/>
                <a:ea typeface="微软雅黑" panose="020B0503020204020204" charset="-122"/>
                <a:sym typeface="微软雅黑" panose="020B0503020204020204" charset="-122"/>
              </a:rPr>
              <a:t>21</a:t>
            </a:r>
            <a:r>
              <a:rPr lang="zh-CN" altLang="en-US" b="1" dirty="0">
                <a:solidFill>
                  <a:srgbClr val="3F3F3F"/>
                </a:solidFill>
                <a:latin typeface="微软雅黑" panose="020B0503020204020204" charset="-122"/>
                <a:ea typeface="微软雅黑" panose="020B0503020204020204" charset="-122"/>
                <a:sym typeface="微软雅黑" panose="020B0503020204020204" charset="-122"/>
              </a:rPr>
              <a:t>世纪</a:t>
            </a:r>
            <a:endParaRPr lang="zh-CN" altLang="en-US"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26" name="直接连接符 42"/>
          <p:cNvSpPr>
            <a:spLocks noChangeShapeType="1"/>
          </p:cNvSpPr>
          <p:nvPr/>
        </p:nvSpPr>
        <p:spPr bwMode="auto">
          <a:xfrm>
            <a:off x="1066801" y="3263484"/>
            <a:ext cx="0" cy="1868487"/>
          </a:xfrm>
          <a:prstGeom prst="line">
            <a:avLst/>
          </a:prstGeom>
          <a:noFill/>
          <a:ln w="2540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8" name="椭圆 26"/>
          <p:cNvSpPr>
            <a:spLocks noChangeArrowheads="1"/>
          </p:cNvSpPr>
          <p:nvPr/>
        </p:nvSpPr>
        <p:spPr bwMode="auto">
          <a:xfrm>
            <a:off x="981075" y="2871470"/>
            <a:ext cx="179388" cy="179388"/>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椭圆 27"/>
          <p:cNvSpPr>
            <a:spLocks noChangeArrowheads="1"/>
          </p:cNvSpPr>
          <p:nvPr/>
        </p:nvSpPr>
        <p:spPr bwMode="auto">
          <a:xfrm>
            <a:off x="3393281" y="2871470"/>
            <a:ext cx="179388" cy="179388"/>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椭圆 28"/>
          <p:cNvSpPr>
            <a:spLocks noChangeArrowheads="1"/>
          </p:cNvSpPr>
          <p:nvPr/>
        </p:nvSpPr>
        <p:spPr bwMode="auto">
          <a:xfrm>
            <a:off x="8219648" y="2871470"/>
            <a:ext cx="180975" cy="179388"/>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椭圆 29"/>
          <p:cNvSpPr>
            <a:spLocks noChangeArrowheads="1"/>
          </p:cNvSpPr>
          <p:nvPr/>
        </p:nvSpPr>
        <p:spPr bwMode="auto">
          <a:xfrm>
            <a:off x="5805488" y="2871470"/>
            <a:ext cx="180975" cy="179388"/>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文本框 38"/>
          <p:cNvSpPr txBox="1"/>
          <p:nvPr/>
        </p:nvSpPr>
        <p:spPr>
          <a:xfrm>
            <a:off x="1200150" y="3175000"/>
            <a:ext cx="2125345" cy="2061210"/>
          </a:xfrm>
          <a:prstGeom prst="rect">
            <a:avLst/>
          </a:prstGeom>
          <a:noFill/>
        </p:spPr>
        <p:txBody>
          <a:bodyPr wrap="square" lIns="0" rIns="0" rtlCol="0">
            <a:spAutoFit/>
          </a:bodyPr>
          <a:lstStyle/>
          <a:p>
            <a:pPr indent="0" algn="l">
              <a:lnSpc>
                <a:spcPct val="100000"/>
              </a:lnSpc>
              <a:spcBef>
                <a:spcPts val="0"/>
              </a:spcBef>
              <a:spcAft>
                <a:spcPts val="0"/>
              </a:spcAft>
              <a:buClrTx/>
              <a:buSzTx/>
              <a:buFont typeface="Arial" panose="020B0604020202020204" pitchFamily="34" charset="0"/>
              <a:buNone/>
            </a:pPr>
            <a:r>
              <a:rPr lang="zh-CN" altLang="en-US" sz="1600" b="0" i="0" dirty="0">
                <a:solidFill>
                  <a:srgbClr val="000000"/>
                </a:solidFill>
                <a:effectLst/>
                <a:latin typeface="微软雅黑" panose="020B0503020204020204" charset="-122"/>
                <a:ea typeface="微软雅黑" panose="020B0503020204020204" charset="-122"/>
              </a:rPr>
              <a:t>在IRC 聊天网络中出现了Bot工具Eggdrop，能够帮助用户方便地使用IRC 聊天网络。后</a:t>
            </a:r>
            <a:r>
              <a:rPr lang="zh-CN" altLang="en-US" sz="1600" b="0" i="0" dirty="0">
                <a:solidFill>
                  <a:srgbClr val="000000"/>
                </a:solidFill>
                <a:effectLst/>
                <a:latin typeface="微软雅黑" panose="020B0503020204020204" charset="-122"/>
                <a:ea typeface="微软雅黑" panose="020B0503020204020204" charset="-122"/>
              </a:rPr>
              <a:t>被黑客所利用，编写出了带有恶意的Bot 工具，开始对大量的受害主机进行控制</a:t>
            </a:r>
            <a:endParaRPr lang="zh-CN" altLang="en-US" sz="1600" b="0" i="0" dirty="0">
              <a:solidFill>
                <a:srgbClr val="000000"/>
              </a:solidFill>
              <a:effectLst/>
              <a:latin typeface="微软雅黑" panose="020B0503020204020204" charset="-122"/>
              <a:ea typeface="微软雅黑" panose="020B0503020204020204" charset="-122"/>
            </a:endParaRPr>
          </a:p>
        </p:txBody>
      </p:sp>
      <p:sp>
        <p:nvSpPr>
          <p:cNvPr id="42" name="直接连接符 42"/>
          <p:cNvSpPr>
            <a:spLocks noChangeShapeType="1"/>
          </p:cNvSpPr>
          <p:nvPr/>
        </p:nvSpPr>
        <p:spPr bwMode="auto">
          <a:xfrm>
            <a:off x="3482975" y="3263484"/>
            <a:ext cx="0" cy="1868487"/>
          </a:xfrm>
          <a:prstGeom prst="line">
            <a:avLst/>
          </a:prstGeom>
          <a:noFill/>
          <a:ln w="2540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3" name="直接连接符 42"/>
          <p:cNvSpPr>
            <a:spLocks noChangeShapeType="1"/>
          </p:cNvSpPr>
          <p:nvPr/>
        </p:nvSpPr>
        <p:spPr bwMode="auto">
          <a:xfrm>
            <a:off x="5895975" y="3263484"/>
            <a:ext cx="0" cy="1868487"/>
          </a:xfrm>
          <a:prstGeom prst="line">
            <a:avLst/>
          </a:prstGeom>
          <a:noFill/>
          <a:ln w="2540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43"/>
          <p:cNvSpPr>
            <a:spLocks noChangeShapeType="1"/>
          </p:cNvSpPr>
          <p:nvPr/>
        </p:nvSpPr>
        <p:spPr bwMode="auto">
          <a:xfrm>
            <a:off x="8310135" y="3263484"/>
            <a:ext cx="0" cy="1868487"/>
          </a:xfrm>
          <a:prstGeom prst="line">
            <a:avLst/>
          </a:prstGeom>
          <a:noFill/>
          <a:ln w="2540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a:p>
        </p:txBody>
      </p:sp>
      <p:sp>
        <p:nvSpPr>
          <p:cNvPr id="35" name="文本框 34"/>
          <p:cNvSpPr txBox="1"/>
          <p:nvPr/>
        </p:nvSpPr>
        <p:spPr>
          <a:xfrm>
            <a:off x="3640455" y="3143250"/>
            <a:ext cx="2232025" cy="2306955"/>
          </a:xfrm>
          <a:prstGeom prst="rect">
            <a:avLst/>
          </a:prstGeom>
          <a:noFill/>
        </p:spPr>
        <p:txBody>
          <a:bodyPr wrap="square" lIns="0" rIns="0" rtlCol="0">
            <a:spAutoFit/>
          </a:bodyPr>
          <a:lstStyle/>
          <a:p>
            <a:pPr indent="0">
              <a:lnSpc>
                <a:spcPct val="100000"/>
              </a:lnSpc>
              <a:buFont typeface="Arial" panose="020B0604020202020204" pitchFamily="34" charset="0"/>
              <a:buNone/>
            </a:pPr>
            <a:r>
              <a:rPr lang="zh-CN" altLang="en-US" sz="1600" b="0" i="0" dirty="0">
                <a:solidFill>
                  <a:srgbClr val="000000"/>
                </a:solidFill>
                <a:effectLst/>
                <a:latin typeface="微软雅黑" panose="020B0503020204020204" charset="-122"/>
                <a:ea typeface="微软雅黑" panose="020B0503020204020204" charset="-122"/>
              </a:rPr>
              <a:t>随着分布式拒绝服务攻击概念的成熟，出现了大量分布式拒绝服务攻击工具如TFN和Trinoo，攻击者利用这些工具控制大量的被感染主机，发动分布式拒绝服务攻击。这些被控主机已经具有了Botnet的雏形</a:t>
            </a:r>
            <a:endParaRPr lang="zh-CN" altLang="en-US" sz="1600" b="0" i="0" dirty="0">
              <a:solidFill>
                <a:srgbClr val="000000"/>
              </a:solidFill>
              <a:effectLst/>
              <a:latin typeface="微软雅黑" panose="020B0503020204020204" charset="-122"/>
              <a:ea typeface="微软雅黑" panose="020B0503020204020204" charset="-122"/>
            </a:endParaRPr>
          </a:p>
        </p:txBody>
      </p:sp>
      <p:sp>
        <p:nvSpPr>
          <p:cNvPr id="36" name="文本框 35"/>
          <p:cNvSpPr txBox="1"/>
          <p:nvPr/>
        </p:nvSpPr>
        <p:spPr>
          <a:xfrm>
            <a:off x="5984875" y="3143250"/>
            <a:ext cx="2236470" cy="2553335"/>
          </a:xfrm>
          <a:prstGeom prst="rect">
            <a:avLst/>
          </a:prstGeom>
          <a:noFill/>
        </p:spPr>
        <p:txBody>
          <a:bodyPr wrap="square" lIns="0" rIns="0" rtlCol="0">
            <a:spAutoFit/>
          </a:bodyPr>
          <a:lstStyle/>
          <a:p>
            <a:pPr indent="0">
              <a:lnSpc>
                <a:spcPct val="100000"/>
              </a:lnSpc>
              <a:buFont typeface="Arial" panose="020B0604020202020204" pitchFamily="34" charset="0"/>
              <a:buNone/>
            </a:pPr>
            <a:r>
              <a:rPr lang="zh-CN" altLang="en-US" sz="1600" b="0" i="0" dirty="0">
                <a:solidFill>
                  <a:srgbClr val="000000"/>
                </a:solidFill>
                <a:effectLst/>
                <a:latin typeface="微软雅黑" panose="020B0503020204020204" charset="-122"/>
                <a:ea typeface="微软雅黑" panose="020B0503020204020204" charset="-122"/>
              </a:rPr>
              <a:t>在第八届DEFCON 年会上发布的SubSeven病毒2.1版开始使用IRC 协议构建攻击者对僵尸主机的控制信道，也成为第一个真正意义上的</a:t>
            </a:r>
            <a:r>
              <a:rPr lang="en-US" altLang="zh-CN" sz="1600" b="0" i="0" dirty="0">
                <a:solidFill>
                  <a:srgbClr val="000000"/>
                </a:solidFill>
                <a:effectLst/>
                <a:latin typeface="微软雅黑" panose="020B0503020204020204" charset="-122"/>
                <a:ea typeface="微软雅黑" panose="020B0503020204020204" charset="-122"/>
              </a:rPr>
              <a:t>B</a:t>
            </a:r>
            <a:r>
              <a:rPr lang="zh-CN" altLang="en-US" sz="1600" b="0" i="0" dirty="0">
                <a:solidFill>
                  <a:srgbClr val="000000"/>
                </a:solidFill>
                <a:effectLst/>
                <a:latin typeface="微软雅黑" panose="020B0503020204020204" charset="-122"/>
                <a:ea typeface="微软雅黑" panose="020B0503020204020204" charset="-122"/>
              </a:rPr>
              <a:t>ot程序。随后基于IRC协议的bot程序的大量出现，基于IRC协议的Botnet成为主流。</a:t>
            </a:r>
            <a:endParaRPr lang="zh-CN" altLang="en-US" sz="1600" dirty="0">
              <a:solidFill>
                <a:srgbClr val="000000"/>
              </a:solidFill>
              <a:effectLst/>
              <a:latin typeface="微软雅黑" panose="020B0503020204020204" charset="-122"/>
              <a:ea typeface="微软雅黑" panose="020B0503020204020204" charset="-122"/>
            </a:endParaRPr>
          </a:p>
        </p:txBody>
      </p:sp>
      <p:sp>
        <p:nvSpPr>
          <p:cNvPr id="37" name="文本框 36"/>
          <p:cNvSpPr txBox="1"/>
          <p:nvPr/>
        </p:nvSpPr>
        <p:spPr>
          <a:xfrm>
            <a:off x="8279161" y="3063611"/>
            <a:ext cx="2406873" cy="1985010"/>
          </a:xfrm>
          <a:prstGeom prst="rect">
            <a:avLst/>
          </a:prstGeom>
          <a:noFill/>
        </p:spPr>
        <p:txBody>
          <a:bodyPr wrap="square" lIns="0" rIns="0" rtlCol="0">
            <a:spAutoFit/>
          </a:bodyPr>
          <a:lstStyle/>
          <a:p>
            <a:pPr marL="285750" indent="-285750">
              <a:lnSpc>
                <a:spcPct val="110000"/>
              </a:lnSpc>
              <a:buFont typeface="Arial" panose="020B0604020202020204" pitchFamily="34" charset="0"/>
              <a:buChar char="•"/>
            </a:pPr>
            <a:r>
              <a:rPr lang="zh-CN" altLang="en-US" sz="1600" b="0" i="0" dirty="0">
                <a:solidFill>
                  <a:srgbClr val="000000"/>
                </a:solidFill>
                <a:effectLst/>
                <a:latin typeface="微软雅黑" panose="020B0503020204020204" charset="-122"/>
                <a:ea typeface="微软雅黑" panose="020B0503020204020204" charset="-122"/>
              </a:rPr>
              <a:t>随着蠕虫技术的不断成熟，</a:t>
            </a:r>
            <a:r>
              <a:rPr lang="en-US" altLang="zh-CN" sz="1600" b="0" i="0" dirty="0">
                <a:solidFill>
                  <a:srgbClr val="000000"/>
                </a:solidFill>
                <a:effectLst/>
                <a:latin typeface="微软雅黑" panose="020B0503020204020204" charset="-122"/>
                <a:ea typeface="微软雅黑" panose="020B0503020204020204" charset="-122"/>
              </a:rPr>
              <a:t>B</a:t>
            </a:r>
            <a:r>
              <a:rPr lang="zh-CN" altLang="en-US" sz="1600" b="0" i="0" dirty="0">
                <a:solidFill>
                  <a:srgbClr val="000000"/>
                </a:solidFill>
                <a:effectLst/>
                <a:latin typeface="微软雅黑" panose="020B0503020204020204" charset="-122"/>
                <a:ea typeface="微软雅黑" panose="020B0503020204020204" charset="-122"/>
              </a:rPr>
              <a:t>ot的传播开始使用蠕虫的主动传播技术，从而能够快速构建大规模的Botnet</a:t>
            </a:r>
            <a:r>
              <a:rPr lang="zh-CN" altLang="en-US" sz="1600" dirty="0">
                <a:solidFill>
                  <a:srgbClr val="000000"/>
                </a:solidFill>
                <a:effectLst/>
                <a:latin typeface="微软雅黑" panose="020B0503020204020204" charset="-122"/>
                <a:ea typeface="微软雅黑" panose="020B0503020204020204" charset="-122"/>
              </a:rPr>
              <a:t>，</a:t>
            </a:r>
            <a:r>
              <a:rPr lang="zh-CN" altLang="en-US" sz="1600" b="0" i="0" dirty="0">
                <a:solidFill>
                  <a:srgbClr val="000000"/>
                </a:solidFill>
                <a:effectLst/>
                <a:latin typeface="微软雅黑" panose="020B0503020204020204" charset="-122"/>
                <a:ea typeface="微软雅黑" panose="020B0503020204020204" charset="-122"/>
              </a:rPr>
              <a:t>并开始独立使用P2P 结构构建控制信道。</a:t>
            </a:r>
            <a:endParaRPr lang="zh-CN" altLang="en-US" sz="1600" dirty="0">
              <a:solidFill>
                <a:srgbClr val="000000"/>
              </a:solidFill>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2" grpId="1" animBg="1"/>
      <p:bldP spid="24" grpId="0" animBg="1"/>
      <p:bldP spid="24" grpId="1" animBg="1"/>
      <p:bldP spid="35" grpId="0"/>
      <p:bldP spid="35" grpId="1"/>
      <p:bldP spid="36" grpId="0"/>
      <p:bldP spid="36" grpId="1"/>
      <p:bldP spid="37" grpId="0"/>
      <p:bldP spid="3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僵尸网络的类型</a:t>
            </a:r>
            <a:endParaRPr lang="zh-CN" altLang="en-US" dirty="0"/>
          </a:p>
        </p:txBody>
      </p:sp>
      <p:sp>
        <p:nvSpPr>
          <p:cNvPr id="3" name="文本框 2"/>
          <p:cNvSpPr txBox="1"/>
          <p:nvPr/>
        </p:nvSpPr>
        <p:spPr>
          <a:xfrm>
            <a:off x="6356350" y="1429385"/>
            <a:ext cx="5539740" cy="4523105"/>
          </a:xfrm>
          <a:prstGeom prst="rect">
            <a:avLst/>
          </a:prstGeom>
          <a:noFill/>
        </p:spPr>
        <p:txBody>
          <a:bodyPr wrap="square" rtlCol="0">
            <a:spAutoFit/>
          </a:bodyPr>
          <a:lstStyle/>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从网络结构角度</a:t>
            </a:r>
            <a:r>
              <a:rPr lang="en-US" altLang="zh-CN" sz="1600" dirty="0">
                <a:solidFill>
                  <a:srgbClr val="000000"/>
                </a:solidFill>
                <a:effectLst/>
                <a:latin typeface="微软雅黑" panose="020B0503020204020204" charset="-122"/>
                <a:ea typeface="微软雅黑" panose="020B0503020204020204" charset="-122"/>
              </a:rPr>
              <a:t>——</a:t>
            </a:r>
            <a:r>
              <a:rPr lang="zh-CN" altLang="en-US" sz="1600" dirty="0">
                <a:solidFill>
                  <a:srgbClr val="000000"/>
                </a:solidFill>
                <a:effectLst/>
                <a:latin typeface="微软雅黑" panose="020B0503020204020204" charset="-122"/>
                <a:ea typeface="微软雅黑" panose="020B0503020204020204" charset="-122"/>
              </a:rPr>
              <a:t>根据僵尸网络是否具有中心控制结点，将僵尸网络划分为中心式、非中心式和复合式３种类型</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中心式僵尸网络：具有中心控制服务器的僵尸网络；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非中心式僵尸网络：不具有中心控制服务器的僵尸网络；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复合式僵尸网络：中心式和非中心式两种网络结构复合而成的僵尸网络。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从网络独立性的角度</a:t>
            </a:r>
            <a:r>
              <a:rPr lang="en-US" altLang="zh-CN" sz="1600" dirty="0">
                <a:solidFill>
                  <a:srgbClr val="000000"/>
                </a:solidFill>
                <a:effectLst/>
                <a:latin typeface="微软雅黑" panose="020B0503020204020204" charset="-122"/>
                <a:ea typeface="微软雅黑" panose="020B0503020204020204" charset="-122"/>
              </a:rPr>
              <a:t>——</a:t>
            </a:r>
            <a:r>
              <a:rPr lang="zh-CN" altLang="en-US" sz="1600" dirty="0">
                <a:solidFill>
                  <a:srgbClr val="000000"/>
                </a:solidFill>
                <a:effectLst/>
                <a:latin typeface="微软雅黑" panose="020B0503020204020204" charset="-122"/>
                <a:ea typeface="微软雅黑" panose="020B0503020204020204" charset="-122"/>
              </a:rPr>
              <a:t>根据僵尸网络是否附着在其他网络中，将僵尸网络划分为寄生式和自生式两种类型</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寄生式僵尸网络：附着在其他网络中的僵尸网络；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自生式僵尸网络：独立于其他网络的僵尸网络。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从信息传递方式的角度</a:t>
            </a:r>
            <a:r>
              <a:rPr lang="en-US" altLang="zh-CN" sz="1600" dirty="0">
                <a:solidFill>
                  <a:srgbClr val="000000"/>
                </a:solidFill>
                <a:effectLst/>
                <a:latin typeface="微软雅黑" panose="020B0503020204020204" charset="-122"/>
                <a:ea typeface="微软雅黑" panose="020B0503020204020204" charset="-122"/>
              </a:rPr>
              <a:t>——</a:t>
            </a:r>
            <a:r>
              <a:rPr lang="zh-CN" altLang="en-US" sz="1600" dirty="0">
                <a:solidFill>
                  <a:srgbClr val="000000"/>
                </a:solidFill>
                <a:effectLst/>
                <a:latin typeface="微软雅黑" panose="020B0503020204020204" charset="-122"/>
                <a:ea typeface="微软雅黑" panose="020B0503020204020204" charset="-122"/>
              </a:rPr>
              <a:t>根据僵尸结点是否主动获取命令与控制信息，将僵尸网络划分为推送式和拉取式两种类型</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推送式僵尸网络：僵尸结点被动接收控制信息的僵尸网络；</a:t>
            </a:r>
            <a:endParaRPr lang="zh-CN" altLang="en-US" sz="1600" dirty="0">
              <a:solidFill>
                <a:srgbClr val="000000"/>
              </a:solidFill>
              <a:effectLst/>
              <a:latin typeface="微软雅黑" panose="020B0503020204020204" charset="-122"/>
              <a:ea typeface="微软雅黑" panose="020B0503020204020204" charset="-122"/>
            </a:endParaRPr>
          </a:p>
          <a:p>
            <a:pPr algn="l">
              <a:spcBef>
                <a:spcPts val="0"/>
              </a:spcBef>
              <a:spcAft>
                <a:spcPts val="0"/>
              </a:spcAft>
              <a:buClrTx/>
              <a:buSzTx/>
              <a:buNone/>
            </a:pPr>
            <a:r>
              <a:rPr lang="zh-CN" altLang="en-US" sz="1600" dirty="0">
                <a:solidFill>
                  <a:srgbClr val="000000"/>
                </a:solidFill>
                <a:effectLst/>
                <a:latin typeface="微软雅黑" panose="020B0503020204020204" charset="-122"/>
                <a:ea typeface="微软雅黑" panose="020B0503020204020204" charset="-122"/>
              </a:rPr>
              <a:t>拉取式僵尸网络：僵尸结点主动请求控制信息的僵尸网络。</a:t>
            </a:r>
            <a:endParaRPr lang="zh-CN" altLang="en-US" sz="1600" dirty="0">
              <a:solidFill>
                <a:srgbClr val="000000"/>
              </a:solidFill>
              <a:effectLst/>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620" y="1241020"/>
            <a:ext cx="6248823" cy="4899274"/>
          </a:xfrm>
          <a:prstGeom prst="rect">
            <a:avLst/>
          </a:prstGeom>
          <a:effectLst>
            <a:softEdge rad="177800"/>
          </a:effectLst>
        </p:spPr>
      </p:pic>
    </p:spTree>
  </p:cSld>
  <p:clrMapOvr>
    <a:masterClrMapping/>
  </p:clrMapOvr>
</p:sld>
</file>

<file path=ppt/tags/tag1.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3491</Words>
  <Application>WPS 演示</Application>
  <PresentationFormat>宽屏</PresentationFormat>
  <Paragraphs>244</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宋体</vt:lpstr>
      <vt:lpstr>Wingdings</vt:lpstr>
      <vt:lpstr>Microsoft YaHei UI</vt:lpstr>
      <vt:lpstr>Impact</vt:lpstr>
      <vt:lpstr>Roboto Light</vt:lpstr>
      <vt:lpstr>微软雅黑</vt:lpstr>
      <vt:lpstr>微软雅黑 Light</vt:lpstr>
      <vt:lpstr>-apple-system</vt:lpstr>
      <vt:lpstr>Segoe Print</vt:lpstr>
      <vt:lpstr>Segoe UI Light</vt:lpstr>
      <vt:lpstr>Arial Unicode MS</vt:lpstr>
      <vt:lpstr>Segoe UI</vt:lpstr>
      <vt:lpstr>Calibri</vt:lpstr>
      <vt:lpstr>Times New Roman</vt:lpstr>
      <vt:lpstr>Helvetica Neue</vt:lpstr>
      <vt:lpstr>Office 主题​​</vt:lpstr>
      <vt:lpstr>僵尸机与僵尸网络</vt:lpstr>
      <vt:lpstr>PowerPoint 演示文稿</vt:lpstr>
      <vt:lpstr>僵尸机</vt:lpstr>
      <vt:lpstr>僵尸机</vt:lpstr>
      <vt:lpstr>僵尸机的感染与工作过程</vt:lpstr>
      <vt:lpstr>僵尸网络</vt:lpstr>
      <vt:lpstr>僵尸网络</vt:lpstr>
      <vt:lpstr>僵尸网络的起源及演化过程</vt:lpstr>
      <vt:lpstr>僵尸网络的类型</vt:lpstr>
      <vt:lpstr>P2P僵尸网络的组成</vt:lpstr>
      <vt:lpstr>P2P僵尸网络的工作过程——感染阶段</vt:lpstr>
      <vt:lpstr>P2P僵尸网络的工作过程——组网与二次感染阶段</vt:lpstr>
      <vt:lpstr>P2P僵尸网络的工作过程——接受与执行命令阶段</vt:lpstr>
      <vt:lpstr>僵尸网络的危害及预防性措施</vt:lpstr>
      <vt:lpstr>僵尸网络的攻击途径</vt:lpstr>
      <vt:lpstr>僵尸网络的危害</vt:lpstr>
      <vt:lpstr>僵尸网络的危害</vt:lpstr>
      <vt:lpstr>预防措施</vt:lpstr>
      <vt:lpstr>未来方向</vt:lpstr>
      <vt:lpstr>未来演化趋势</vt:lpstr>
      <vt:lpstr>未来研究方向</vt:lpstr>
      <vt:lpstr>未来研究方向</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志浩 王</dc:creator>
  <cp:lastModifiedBy>Fishe</cp:lastModifiedBy>
  <cp:revision>466</cp:revision>
  <dcterms:created xsi:type="dcterms:W3CDTF">2018-12-20T13:10:00Z</dcterms:created>
  <dcterms:modified xsi:type="dcterms:W3CDTF">2021-12-22T13:17:07Z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AB971641FC1C42C191E7FAE3330A5CAC</vt:lpwstr>
  </property>
  <property fmtid="{D5CDD505-2E9C-101B-9397-08002B2CF9AE}" pid="3" name="KSOProductBuildVer">
    <vt:lpwstr>2052-11.1.0.11194</vt:lpwstr>
  </property>
</Properties>
</file>